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58" r:id="rId5"/>
    <p:sldId id="259" r:id="rId6"/>
    <p:sldId id="264" r:id="rId7"/>
    <p:sldId id="267" r:id="rId8"/>
    <p:sldId id="261" r:id="rId9"/>
    <p:sldId id="265" r:id="rId10"/>
    <p:sldId id="266" r:id="rId11"/>
    <p:sldId id="262"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74" autoAdjust="0"/>
    <p:restoredTop sz="88151"/>
  </p:normalViewPr>
  <p:slideViewPr>
    <p:cSldViewPr snapToGrid="0">
      <p:cViewPr varScale="1">
        <p:scale>
          <a:sx n="100" d="100"/>
          <a:sy n="100" d="100"/>
        </p:scale>
        <p:origin x="3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F38F3-72E1-6D4B-9FC4-F8F0C2D83533}"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03035-544C-6840-9AD5-8D89E60D5D03}" type="slidenum">
              <a:rPr lang="en-US" smtClean="0"/>
              <a:t>‹#›</a:t>
            </a:fld>
            <a:endParaRPr lang="en-US"/>
          </a:p>
        </p:txBody>
      </p:sp>
    </p:spTree>
    <p:extLst>
      <p:ext uri="{BB962C8B-B14F-4D97-AF65-F5344CB8AC3E}">
        <p14:creationId xmlns:p14="http://schemas.microsoft.com/office/powerpoint/2010/main" val="1144301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solidFill>
                  <a:srgbClr val="FEFFFF"/>
                </a:solidFill>
              </a:rPr>
              <a:t>Vertical integration occurs due to the high cost of spot contracts: transaction costs.</a:t>
            </a:r>
          </a:p>
        </p:txBody>
      </p:sp>
      <p:sp>
        <p:nvSpPr>
          <p:cNvPr id="4" name="Slide Number Placeholder 3"/>
          <p:cNvSpPr>
            <a:spLocks noGrp="1"/>
          </p:cNvSpPr>
          <p:nvPr>
            <p:ph type="sldNum" sz="quarter" idx="5"/>
          </p:nvPr>
        </p:nvSpPr>
        <p:spPr/>
        <p:txBody>
          <a:bodyPr/>
          <a:lstStyle/>
          <a:p>
            <a:fld id="{97603035-544C-6840-9AD5-8D89E60D5D03}" type="slidenum">
              <a:rPr lang="en-US" smtClean="0"/>
              <a:t>2</a:t>
            </a:fld>
            <a:endParaRPr lang="en-US"/>
          </a:p>
        </p:txBody>
      </p:sp>
    </p:spTree>
    <p:extLst>
      <p:ext uri="{BB962C8B-B14F-4D97-AF65-F5344CB8AC3E}">
        <p14:creationId xmlns:p14="http://schemas.microsoft.com/office/powerpoint/2010/main" val="3395790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F434EA-8B4D-4A1F-8B00-1B75496561A1}"/>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26D4FF8-E521-4C81-BE29-BCAB6C31AE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B27E92A3-A594-42AF-BB8E-D2909FA10F49}"/>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014D8E40-FC13-4B99-A0B0-833CBC5AA22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47600CA-15A1-45E5-8612-382A3749053E}"/>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4220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FD28E4-1AD7-4696-B23F-52B002E3BA8F}"/>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227B52E0-0625-4DB6-8175-EA679C08F974}"/>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98F10D3-6DD3-4147-AC4E-0BCA53C1A734}"/>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41BFE920-3B36-4981-8AE2-EB238F390CF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563D667-6598-4156-94CB-B3A6FC009283}"/>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35361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97C3702-671F-49D1-9D69-93431D5994C6}"/>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696E7775-BC2A-4BCC-8D79-3B7D5AF928CE}"/>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6421EFE-F836-41DA-8EB4-337250D2AFA3}"/>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768B2D40-43D9-429D-A3AE-478DABDCD99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492C347-2725-4562-8E41-D748DEF1CBDA}"/>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4057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5D8371-AC09-4D28-88B6-F9EFF1DA8EB1}"/>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034A00C-3C44-4678-A288-C86ACA1FC52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21E7CA7-6A11-4FF6-89F3-61D762C6513F}"/>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4FD10AD0-9999-4CA3-8A35-90E7D2B1F82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569C695-AACD-48B1-B252-470C8471C274}"/>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244185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A0A799-B9FC-4777-9348-7C4C263DD4E5}"/>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05AC5CD-257A-460F-BD6F-D068BC00F8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A3DC8FF-24A8-4F26-96F3-8F153783800F}"/>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7397A6D3-71C2-42F2-8A97-EF2060C42CF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2A3D1FC-E32A-44E6-974D-90B97E0A0457}"/>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37013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C32235-CAD9-414D-B7BD-8DCB3DAE821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3A415D4-4164-40D2-8780-181E60C37981}"/>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471B3E8-6C70-4832-AF8D-26AE70B5444A}"/>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87776F38-9D65-4BF5-A412-5A445C81D1AC}"/>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6" name="頁尾版面配置區 5">
            <a:extLst>
              <a:ext uri="{FF2B5EF4-FFF2-40B4-BE49-F238E27FC236}">
                <a16:creationId xmlns:a16="http://schemas.microsoft.com/office/drawing/2014/main" id="{5ABEE031-83B5-4DD7-9146-F9B4027B000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0A91D5D-234E-466E-945C-5F26A88E61CC}"/>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18450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F9A40-70E2-4A91-823F-9D9D8208C626}"/>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28737EA-A910-4FC7-8C99-4C1D96011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24E0BA0B-AF4C-416C-8871-11311CF07C3B}"/>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2B7F314-2967-4352-8BE9-7A63C733E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A59CC66E-381B-4CEE-B36A-F63995AF6C0E}"/>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24676EAE-2CA7-47B9-AD4D-CB620BC3C2F9}"/>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8" name="頁尾版面配置區 7">
            <a:extLst>
              <a:ext uri="{FF2B5EF4-FFF2-40B4-BE49-F238E27FC236}">
                <a16:creationId xmlns:a16="http://schemas.microsoft.com/office/drawing/2014/main" id="{721A2E13-AD4D-4EA4-B419-5D605EE30B78}"/>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F9B93AF3-5F2B-4883-B8DB-C0C292D22FE9}"/>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354226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2CFCB0-60C6-40E1-BB5B-19ECAE8A41B3}"/>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B665C5F-266E-4981-B3E5-BA7F24E4C3C9}"/>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4" name="頁尾版面配置區 3">
            <a:extLst>
              <a:ext uri="{FF2B5EF4-FFF2-40B4-BE49-F238E27FC236}">
                <a16:creationId xmlns:a16="http://schemas.microsoft.com/office/drawing/2014/main" id="{BFE51EA6-C221-42A2-B9E2-658455B728CA}"/>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858AAA1-5B45-4387-B7DB-C69FBB08528B}"/>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386935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C03A7F78-4A14-4D74-BDE5-51D80D27F26C}"/>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3" name="頁尾版面配置區 2">
            <a:extLst>
              <a:ext uri="{FF2B5EF4-FFF2-40B4-BE49-F238E27FC236}">
                <a16:creationId xmlns:a16="http://schemas.microsoft.com/office/drawing/2014/main" id="{9107CA12-7526-4F9B-B61A-5FE91DF2668F}"/>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580D47AC-8F49-46DC-858E-7FC93E1F7453}"/>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70205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557435-179D-4036-BBC7-6CD213B35EE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E4A35603-79B6-4D89-AAED-9EB7DD5E36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17CA605-E29A-4097-B4F1-057ED3CBC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3035861E-282A-4C86-AD24-8E80C235A1F0}"/>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6" name="頁尾版面配置區 5">
            <a:extLst>
              <a:ext uri="{FF2B5EF4-FFF2-40B4-BE49-F238E27FC236}">
                <a16:creationId xmlns:a16="http://schemas.microsoft.com/office/drawing/2014/main" id="{89786BAB-E56B-4683-B93D-D1DE1A6BEF8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4997150-A137-4818-9DA1-06E4D55498F1}"/>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285403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01A265-903A-40F7-BAE2-96492B23D74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0A21AD4-2E99-40DA-B17A-A03ACEE188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BB1A625-29EA-41CD-A624-A4A46842D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738330C-D6F6-49B0-A58E-AA071D95B75D}"/>
              </a:ext>
            </a:extLst>
          </p:cNvPr>
          <p:cNvSpPr>
            <a:spLocks noGrp="1"/>
          </p:cNvSpPr>
          <p:nvPr>
            <p:ph type="dt" sz="half" idx="10"/>
          </p:nvPr>
        </p:nvSpPr>
        <p:spPr/>
        <p:txBody>
          <a:bodyPr/>
          <a:lstStyle/>
          <a:p>
            <a:fld id="{0D3F60D1-EA5A-4467-B5BB-3362FE2EF1CA}" type="datetimeFigureOut">
              <a:rPr lang="zh-TW" altLang="en-US" smtClean="0"/>
              <a:t>2023/1/24</a:t>
            </a:fld>
            <a:endParaRPr lang="zh-TW" altLang="en-US"/>
          </a:p>
        </p:txBody>
      </p:sp>
      <p:sp>
        <p:nvSpPr>
          <p:cNvPr id="6" name="頁尾版面配置區 5">
            <a:extLst>
              <a:ext uri="{FF2B5EF4-FFF2-40B4-BE49-F238E27FC236}">
                <a16:creationId xmlns:a16="http://schemas.microsoft.com/office/drawing/2014/main" id="{3DCB2BBE-2B55-4D82-8B60-12C6EC1B908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9E9886F-76CA-4AD5-B575-85FFDD736400}"/>
              </a:ext>
            </a:extLst>
          </p:cNvPr>
          <p:cNvSpPr>
            <a:spLocks noGrp="1"/>
          </p:cNvSpPr>
          <p:nvPr>
            <p:ph type="sldNum" sz="quarter" idx="12"/>
          </p:nvPr>
        </p:nvSpPr>
        <p:spPr/>
        <p:txBody>
          <a:body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115189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31EE6E68-AABD-465A-84CF-9BF46C417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2CD0FDB-FFB0-4F9A-BB2E-DF74C000CF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28BDD1C-A9BF-43EF-9D45-F0A59E387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F60D1-EA5A-4467-B5BB-3362FE2EF1CA}" type="datetimeFigureOut">
              <a:rPr lang="zh-TW" altLang="en-US" smtClean="0"/>
              <a:t>2023/1/24</a:t>
            </a:fld>
            <a:endParaRPr lang="zh-TW" altLang="en-US"/>
          </a:p>
        </p:txBody>
      </p:sp>
      <p:sp>
        <p:nvSpPr>
          <p:cNvPr id="5" name="頁尾版面配置區 4">
            <a:extLst>
              <a:ext uri="{FF2B5EF4-FFF2-40B4-BE49-F238E27FC236}">
                <a16:creationId xmlns:a16="http://schemas.microsoft.com/office/drawing/2014/main" id="{09715D53-B6B1-47B6-837A-19F1A12D3E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4716C8C-14EC-4F89-B2F2-08CC45E9C1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9B3FA-C891-4B70-8ABC-1FD0B8D812C2}" type="slidenum">
              <a:rPr lang="zh-TW" altLang="en-US" smtClean="0"/>
              <a:t>‹#›</a:t>
            </a:fld>
            <a:endParaRPr lang="zh-TW" altLang="en-US"/>
          </a:p>
        </p:txBody>
      </p:sp>
    </p:spTree>
    <p:extLst>
      <p:ext uri="{BB962C8B-B14F-4D97-AF65-F5344CB8AC3E}">
        <p14:creationId xmlns:p14="http://schemas.microsoft.com/office/powerpoint/2010/main" val="2810955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4" name="Rectangle 148">
            <a:extLst>
              <a:ext uri="{FF2B5EF4-FFF2-40B4-BE49-F238E27FC236}">
                <a16:creationId xmlns:a16="http://schemas.microsoft.com/office/drawing/2014/main" id="{CDBF2F9D-983F-4E90-827D-5A23216DE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標題 1">
            <a:extLst>
              <a:ext uri="{FF2B5EF4-FFF2-40B4-BE49-F238E27FC236}">
                <a16:creationId xmlns:a16="http://schemas.microsoft.com/office/drawing/2014/main" id="{84946F5C-038C-49DC-A3C7-16DADAC982A7}"/>
              </a:ext>
            </a:extLst>
          </p:cNvPr>
          <p:cNvSpPr>
            <a:spLocks noGrp="1"/>
          </p:cNvSpPr>
          <p:nvPr>
            <p:ph type="ctrTitle"/>
          </p:nvPr>
        </p:nvSpPr>
        <p:spPr>
          <a:xfrm>
            <a:off x="5846617" y="381934"/>
            <a:ext cx="5865373" cy="2784739"/>
          </a:xfrm>
        </p:spPr>
        <p:txBody>
          <a:bodyPr vert="horz" lIns="91440" tIns="45720" rIns="91440" bIns="45720" rtlCol="0" anchor="b">
            <a:normAutofit/>
          </a:bodyPr>
          <a:lstStyle/>
          <a:p>
            <a:pPr algn="l"/>
            <a:r>
              <a:rPr lang="en-US" altLang="zh-TW" sz="3900" kern="1200">
                <a:solidFill>
                  <a:schemeClr val="tx1"/>
                </a:solidFill>
                <a:latin typeface="+mj-lt"/>
                <a:ea typeface="+mj-ea"/>
                <a:cs typeface="+mj-cs"/>
              </a:rPr>
              <a:t>Vertical integration, appropriable rents, and the competitive contracting process</a:t>
            </a:r>
            <a:endParaRPr lang="en-US" altLang="zh-TW" sz="3900" kern="1200" dirty="0">
              <a:solidFill>
                <a:schemeClr val="tx1"/>
              </a:solidFill>
              <a:latin typeface="+mj-lt"/>
              <a:ea typeface="+mj-ea"/>
              <a:cs typeface="+mj-cs"/>
            </a:endParaRPr>
          </a:p>
        </p:txBody>
      </p:sp>
      <p:pic>
        <p:nvPicPr>
          <p:cNvPr id="1028" name="Picture 4" descr="一張含有 個人, 男人, 領帶, 套裝 的圖片&#10;&#10;自動產生的描述">
            <a:extLst>
              <a:ext uri="{FF2B5EF4-FFF2-40B4-BE49-F238E27FC236}">
                <a16:creationId xmlns:a16="http://schemas.microsoft.com/office/drawing/2014/main" id="{15655833-2217-4F7B-B358-D8F5F55154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7183"/>
          <a:stretch/>
        </p:blipFill>
        <p:spPr bwMode="auto">
          <a:xfrm>
            <a:off x="42531" y="2112675"/>
            <a:ext cx="1900721" cy="2467434"/>
          </a:xfrm>
          <a:custGeom>
            <a:avLst/>
            <a:gdLst/>
            <a:ahLst/>
            <a:cxnLst/>
            <a:rect l="l" t="t" r="r" b="b"/>
            <a:pathLst>
              <a:path w="1900721" h="2467434">
                <a:moveTo>
                  <a:pt x="667004" y="0"/>
                </a:moveTo>
                <a:cubicBezTo>
                  <a:pt x="1348368" y="0"/>
                  <a:pt x="1900721" y="552354"/>
                  <a:pt x="1900721" y="1233717"/>
                </a:cubicBezTo>
                <a:cubicBezTo>
                  <a:pt x="1900721" y="1915081"/>
                  <a:pt x="1348368" y="2467434"/>
                  <a:pt x="667004" y="2467434"/>
                </a:cubicBezTo>
                <a:cubicBezTo>
                  <a:pt x="454078" y="2467434"/>
                  <a:pt x="253751" y="2413493"/>
                  <a:pt x="78941" y="2318531"/>
                </a:cubicBezTo>
                <a:lnTo>
                  <a:pt x="0" y="2270573"/>
                </a:lnTo>
                <a:lnTo>
                  <a:pt x="0" y="196861"/>
                </a:lnTo>
                <a:lnTo>
                  <a:pt x="78941" y="148903"/>
                </a:lnTo>
                <a:cubicBezTo>
                  <a:pt x="253751" y="53941"/>
                  <a:pt x="454078" y="0"/>
                  <a:pt x="667004" y="0"/>
                </a:cubicBezTo>
                <a:close/>
              </a:path>
            </a:pathLst>
          </a:custGeom>
          <a:noFill/>
          <a:extLst>
            <a:ext uri="{909E8E84-426E-40DD-AFC4-6F175D3DCCD1}">
              <a14:hiddenFill xmlns:a14="http://schemas.microsoft.com/office/drawing/2010/main">
                <a:solidFill>
                  <a:srgbClr val="FFFFFF"/>
                </a:solidFill>
              </a14:hiddenFill>
            </a:ext>
          </a:extLst>
        </p:spPr>
      </p:pic>
      <p:sp>
        <p:nvSpPr>
          <p:cNvPr id="105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8921" y="36518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pic>
        <p:nvPicPr>
          <p:cNvPr id="1030" name="Picture 6" descr="A Conversation with Armen A. Alchian - Econlib">
            <a:extLst>
              <a:ext uri="{FF2B5EF4-FFF2-40B4-BE49-F238E27FC236}">
                <a16:creationId xmlns:a16="http://schemas.microsoft.com/office/drawing/2014/main" id="{23729CB2-F8B4-4097-9E52-63D0F135D65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308" r="9060" b="1"/>
          <a:stretch/>
        </p:blipFill>
        <p:spPr bwMode="auto">
          <a:xfrm>
            <a:off x="-3" y="4211716"/>
            <a:ext cx="2774486" cy="2646283"/>
          </a:xfrm>
          <a:custGeom>
            <a:avLst/>
            <a:gdLst/>
            <a:ahLst/>
            <a:cxnLst/>
            <a:rect l="l" t="t" r="r" b="b"/>
            <a:pathLst>
              <a:path w="3860850" h="3682448">
                <a:moveTo>
                  <a:pt x="1501453" y="0"/>
                </a:moveTo>
                <a:cubicBezTo>
                  <a:pt x="2804513" y="0"/>
                  <a:pt x="3860850" y="1056337"/>
                  <a:pt x="3860850" y="2359397"/>
                </a:cubicBezTo>
                <a:cubicBezTo>
                  <a:pt x="3860850" y="2848045"/>
                  <a:pt x="3712303" y="3301997"/>
                  <a:pt x="3457902" y="3678559"/>
                </a:cubicBezTo>
                <a:lnTo>
                  <a:pt x="3454994" y="3682448"/>
                </a:lnTo>
                <a:lnTo>
                  <a:pt x="0" y="3682448"/>
                </a:lnTo>
                <a:lnTo>
                  <a:pt x="0" y="539369"/>
                </a:lnTo>
                <a:lnTo>
                  <a:pt x="657" y="538771"/>
                </a:lnTo>
                <a:cubicBezTo>
                  <a:pt x="408500" y="202190"/>
                  <a:pt x="931365" y="0"/>
                  <a:pt x="1501453" y="0"/>
                </a:cubicBez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descr="Benjamin Klein - Compass Lexecon">
            <a:extLst>
              <a:ext uri="{FF2B5EF4-FFF2-40B4-BE49-F238E27FC236}">
                <a16:creationId xmlns:a16="http://schemas.microsoft.com/office/drawing/2014/main" id="{D1C6EBBD-DD18-466A-A539-5D95C47113F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000" r="5" b="11504"/>
          <a:stretch/>
        </p:blipFill>
        <p:spPr bwMode="auto">
          <a:xfrm>
            <a:off x="2144969" y="628705"/>
            <a:ext cx="3457399" cy="3457399"/>
          </a:xfrm>
          <a:custGeom>
            <a:avLst/>
            <a:gdLst/>
            <a:ahLst/>
            <a:cxnLst/>
            <a:rect l="l" t="t" r="r" b="b"/>
            <a:pathLst>
              <a:path w="2257760" h="2257760">
                <a:moveTo>
                  <a:pt x="1128880" y="0"/>
                </a:moveTo>
                <a:cubicBezTo>
                  <a:pt x="1752343" y="0"/>
                  <a:pt x="2257760" y="505417"/>
                  <a:pt x="2257760" y="1128880"/>
                </a:cubicBezTo>
                <a:cubicBezTo>
                  <a:pt x="2257760" y="1752343"/>
                  <a:pt x="1752343" y="2257760"/>
                  <a:pt x="1128880" y="2257760"/>
                </a:cubicBezTo>
                <a:cubicBezTo>
                  <a:pt x="505417" y="2257760"/>
                  <a:pt x="0" y="1752343"/>
                  <a:pt x="0" y="1128880"/>
                </a:cubicBezTo>
                <a:cubicBezTo>
                  <a:pt x="0" y="505417"/>
                  <a:pt x="505417" y="0"/>
                  <a:pt x="1128880" y="0"/>
                </a:cubicBezTo>
                <a:close/>
              </a:path>
            </a:pathLst>
          </a:custGeom>
          <a:noFill/>
          <a:extLst>
            <a:ext uri="{909E8E84-426E-40DD-AFC4-6F175D3DCCD1}">
              <a14:hiddenFill xmlns:a14="http://schemas.microsoft.com/office/drawing/2010/main">
                <a:solidFill>
                  <a:srgbClr val="FFFFFF"/>
                </a:solidFill>
              </a14:hiddenFill>
            </a:ext>
          </a:extLst>
        </p:spPr>
      </p:pic>
      <p:sp>
        <p:nvSpPr>
          <p:cNvPr id="105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9443" y="748543"/>
            <a:ext cx="171514" cy="171515"/>
          </a:xfrm>
          <a:custGeom>
            <a:avLst/>
            <a:gdLst>
              <a:gd name="connsiteX0" fmla="*/ 159873 w 171514"/>
              <a:gd name="connsiteY0" fmla="*/ 74116 h 171515"/>
              <a:gd name="connsiteX1" fmla="*/ 97398 w 171514"/>
              <a:gd name="connsiteY1" fmla="*/ 74116 h 171515"/>
              <a:gd name="connsiteX2" fmla="*/ 97398 w 171514"/>
              <a:gd name="connsiteY2" fmla="*/ 11641 h 171515"/>
              <a:gd name="connsiteX3" fmla="*/ 85757 w 171514"/>
              <a:gd name="connsiteY3" fmla="*/ 0 h 171515"/>
              <a:gd name="connsiteX4" fmla="*/ 74116 w 171514"/>
              <a:gd name="connsiteY4" fmla="*/ 11641 h 171515"/>
              <a:gd name="connsiteX5" fmla="*/ 74116 w 171514"/>
              <a:gd name="connsiteY5" fmla="*/ 74116 h 171515"/>
              <a:gd name="connsiteX6" fmla="*/ 11641 w 171514"/>
              <a:gd name="connsiteY6" fmla="*/ 74116 h 171515"/>
              <a:gd name="connsiteX7" fmla="*/ 0 w 171514"/>
              <a:gd name="connsiteY7" fmla="*/ 85758 h 171515"/>
              <a:gd name="connsiteX8" fmla="*/ 11641 w 171514"/>
              <a:gd name="connsiteY8" fmla="*/ 97399 h 171515"/>
              <a:gd name="connsiteX9" fmla="*/ 74116 w 171514"/>
              <a:gd name="connsiteY9" fmla="*/ 97399 h 171515"/>
              <a:gd name="connsiteX10" fmla="*/ 74116 w 171514"/>
              <a:gd name="connsiteY10" fmla="*/ 159874 h 171515"/>
              <a:gd name="connsiteX11" fmla="*/ 85757 w 171514"/>
              <a:gd name="connsiteY11" fmla="*/ 171515 h 171515"/>
              <a:gd name="connsiteX12" fmla="*/ 97398 w 171514"/>
              <a:gd name="connsiteY12" fmla="*/ 159874 h 171515"/>
              <a:gd name="connsiteX13" fmla="*/ 97398 w 171514"/>
              <a:gd name="connsiteY13" fmla="*/ 97399 h 171515"/>
              <a:gd name="connsiteX14" fmla="*/ 159873 w 171514"/>
              <a:gd name="connsiteY14" fmla="*/ 97399 h 171515"/>
              <a:gd name="connsiteX15" fmla="*/ 171514 w 171514"/>
              <a:gd name="connsiteY15" fmla="*/ 85758 h 171515"/>
              <a:gd name="connsiteX16" fmla="*/ 159873 w 171514"/>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4" h="171515">
                <a:moveTo>
                  <a:pt x="159873" y="74116"/>
                </a:moveTo>
                <a:lnTo>
                  <a:pt x="97398" y="74116"/>
                </a:lnTo>
                <a:lnTo>
                  <a:pt x="97398" y="11641"/>
                </a:lnTo>
                <a:cubicBezTo>
                  <a:pt x="97398" y="5212"/>
                  <a:pt x="92186" y="0"/>
                  <a:pt x="85757"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7" y="171515"/>
                </a:cubicBezTo>
                <a:cubicBezTo>
                  <a:pt x="92186" y="171515"/>
                  <a:pt x="97398" y="166303"/>
                  <a:pt x="97398" y="159874"/>
                </a:cubicBezTo>
                <a:lnTo>
                  <a:pt x="97398" y="97399"/>
                </a:lnTo>
                <a:lnTo>
                  <a:pt x="159873" y="97399"/>
                </a:lnTo>
                <a:cubicBezTo>
                  <a:pt x="166302" y="97399"/>
                  <a:pt x="171514" y="92187"/>
                  <a:pt x="171514" y="85758"/>
                </a:cubicBezTo>
                <a:cubicBezTo>
                  <a:pt x="171514" y="79328"/>
                  <a:pt x="166302" y="74116"/>
                  <a:pt x="159873" y="74116"/>
                </a:cubicBezTo>
                <a:close/>
              </a:path>
            </a:pathLst>
          </a:custGeom>
          <a:solidFill>
            <a:schemeClr val="accent2"/>
          </a:solidFill>
          <a:ln w="776" cap="flat">
            <a:noFill/>
            <a:prstDash val="solid"/>
            <a:miter/>
          </a:ln>
        </p:spPr>
        <p:txBody>
          <a:bodyPr rtlCol="0" anchor="ctr"/>
          <a:lstStyle/>
          <a:p>
            <a:endParaRPr lang="en-US"/>
          </a:p>
        </p:txBody>
      </p:sp>
      <p:sp>
        <p:nvSpPr>
          <p:cNvPr id="3" name="副標題 2">
            <a:extLst>
              <a:ext uri="{FF2B5EF4-FFF2-40B4-BE49-F238E27FC236}">
                <a16:creationId xmlns:a16="http://schemas.microsoft.com/office/drawing/2014/main" id="{84E61072-7F6A-4B46-B929-50FFF3AA48BC}"/>
              </a:ext>
            </a:extLst>
          </p:cNvPr>
          <p:cNvSpPr>
            <a:spLocks noGrp="1"/>
          </p:cNvSpPr>
          <p:nvPr>
            <p:ph type="subTitle" idx="1"/>
          </p:nvPr>
        </p:nvSpPr>
        <p:spPr>
          <a:xfrm>
            <a:off x="5846617" y="3175552"/>
            <a:ext cx="5496048" cy="2809114"/>
          </a:xfrm>
        </p:spPr>
        <p:txBody>
          <a:bodyPr vert="horz" lIns="91440" tIns="45720" rIns="91440" bIns="45720" rtlCol="0" anchor="t">
            <a:normAutofit/>
          </a:bodyPr>
          <a:lstStyle/>
          <a:p>
            <a:pPr indent="-228600" algn="l">
              <a:buFont typeface="Arial" panose="020B0604020202020204" pitchFamily="34" charset="0"/>
              <a:buChar char="•"/>
            </a:pPr>
            <a:endParaRPr lang="en-US" altLang="zh-TW" dirty="0"/>
          </a:p>
          <a:p>
            <a:pPr indent="-228600" algn="l">
              <a:buFont typeface="Arial" panose="020B0604020202020204" pitchFamily="34" charset="0"/>
              <a:buChar char="•"/>
            </a:pPr>
            <a:r>
              <a:rPr lang="en-US" altLang="zh-TW" dirty="0"/>
              <a:t>Klein, Crawford, and </a:t>
            </a:r>
            <a:r>
              <a:rPr lang="en-US" altLang="zh-TW" dirty="0" err="1"/>
              <a:t>Alchian</a:t>
            </a:r>
            <a:r>
              <a:rPr lang="en-US" altLang="zh-TW" dirty="0"/>
              <a:t> (1978)</a:t>
            </a:r>
          </a:p>
          <a:p>
            <a:pPr indent="-228600" algn="l">
              <a:buFont typeface="Arial" panose="020B0604020202020204" pitchFamily="34" charset="0"/>
              <a:buChar char="•"/>
            </a:pPr>
            <a:r>
              <a:rPr lang="en-US" altLang="zh-TW" dirty="0"/>
              <a:t>Journal of Law and Economics</a:t>
            </a:r>
          </a:p>
          <a:p>
            <a:pPr indent="-228600" algn="l">
              <a:buFont typeface="Arial" panose="020B0604020202020204" pitchFamily="34" charset="0"/>
              <a:buChar char="•"/>
            </a:pPr>
            <a:endParaRPr lang="en-US" altLang="zh-TW" dirty="0"/>
          </a:p>
          <a:p>
            <a:pPr indent="-228600" algn="l">
              <a:buFont typeface="Arial" panose="020B0604020202020204" pitchFamily="34" charset="0"/>
              <a:buChar char="•"/>
            </a:pPr>
            <a:r>
              <a:rPr lang="en-US" altLang="zh-TW" dirty="0"/>
              <a:t>Modified &amp; Presented by Carter Zagorski</a:t>
            </a:r>
          </a:p>
          <a:p>
            <a:pPr indent="-228600" algn="l">
              <a:buFont typeface="Arial" panose="020B0604020202020204" pitchFamily="34" charset="0"/>
              <a:buChar char="•"/>
            </a:pPr>
            <a:r>
              <a:rPr lang="en-US" altLang="zh-TW" dirty="0"/>
              <a:t>BADM 549</a:t>
            </a:r>
          </a:p>
        </p:txBody>
      </p:sp>
      <p:sp>
        <p:nvSpPr>
          <p:cNvPr id="105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2074" y="421171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cxnSp>
        <p:nvCxnSpPr>
          <p:cNvPr id="1058" name="Straight Connector 15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68377"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20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F0C352A6-F636-4165-9534-B18F7A13053C}"/>
              </a:ext>
            </a:extLst>
          </p:cNvPr>
          <p:cNvSpPr>
            <a:spLocks noGrp="1"/>
          </p:cNvSpPr>
          <p:nvPr>
            <p:ph type="title"/>
          </p:nvPr>
        </p:nvSpPr>
        <p:spPr>
          <a:xfrm>
            <a:off x="0" y="489439"/>
            <a:ext cx="12192000" cy="930447"/>
          </a:xfrm>
        </p:spPr>
        <p:txBody>
          <a:bodyPr vert="horz" lIns="91440" tIns="45720" rIns="91440" bIns="45720" rtlCol="0" anchor="b">
            <a:normAutofit/>
          </a:bodyPr>
          <a:lstStyle/>
          <a:p>
            <a:pPr algn="ctr"/>
            <a:r>
              <a:rPr lang="en-US" altLang="zh-TW" kern="1200" dirty="0">
                <a:solidFill>
                  <a:schemeClr val="bg1"/>
                </a:solidFill>
                <a:latin typeface="+mj-lt"/>
                <a:ea typeface="+mj-ea"/>
                <a:cs typeface="+mj-cs"/>
              </a:rPr>
              <a:t>Some Examples – Cont.</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格 4">
            <a:extLst>
              <a:ext uri="{FF2B5EF4-FFF2-40B4-BE49-F238E27FC236}">
                <a16:creationId xmlns:a16="http://schemas.microsoft.com/office/drawing/2014/main" id="{B46DD15A-9ED6-4B09-8513-0FDD52C43B0C}"/>
              </a:ext>
            </a:extLst>
          </p:cNvPr>
          <p:cNvGraphicFramePr>
            <a:graphicFrameLocks/>
          </p:cNvGraphicFramePr>
          <p:nvPr>
            <p:extLst>
              <p:ext uri="{D42A27DB-BD31-4B8C-83A1-F6EECF244321}">
                <p14:modId xmlns:p14="http://schemas.microsoft.com/office/powerpoint/2010/main" val="768910323"/>
              </p:ext>
            </p:extLst>
          </p:nvPr>
        </p:nvGraphicFramePr>
        <p:xfrm>
          <a:off x="0" y="2298654"/>
          <a:ext cx="12192000" cy="4559345"/>
        </p:xfrm>
        <a:graphic>
          <a:graphicData uri="http://schemas.openxmlformats.org/drawingml/2006/table">
            <a:tbl>
              <a:tblPr firstRow="1" bandRow="1">
                <a:tableStyleId>{5C22544A-7EE6-4342-B048-85BDC9FD1C3A}</a:tableStyleId>
              </a:tblPr>
              <a:tblGrid>
                <a:gridCol w="2538356">
                  <a:extLst>
                    <a:ext uri="{9D8B030D-6E8A-4147-A177-3AD203B41FA5}">
                      <a16:colId xmlns:a16="http://schemas.microsoft.com/office/drawing/2014/main" val="1308983025"/>
                    </a:ext>
                  </a:extLst>
                </a:gridCol>
                <a:gridCol w="2470427">
                  <a:extLst>
                    <a:ext uri="{9D8B030D-6E8A-4147-A177-3AD203B41FA5}">
                      <a16:colId xmlns:a16="http://schemas.microsoft.com/office/drawing/2014/main" val="481788307"/>
                    </a:ext>
                  </a:extLst>
                </a:gridCol>
                <a:gridCol w="3120003">
                  <a:extLst>
                    <a:ext uri="{9D8B030D-6E8A-4147-A177-3AD203B41FA5}">
                      <a16:colId xmlns:a16="http://schemas.microsoft.com/office/drawing/2014/main" val="2571186699"/>
                    </a:ext>
                  </a:extLst>
                </a:gridCol>
                <a:gridCol w="2399844">
                  <a:extLst>
                    <a:ext uri="{9D8B030D-6E8A-4147-A177-3AD203B41FA5}">
                      <a16:colId xmlns:a16="http://schemas.microsoft.com/office/drawing/2014/main" val="275732807"/>
                    </a:ext>
                  </a:extLst>
                </a:gridCol>
                <a:gridCol w="1663370">
                  <a:extLst>
                    <a:ext uri="{9D8B030D-6E8A-4147-A177-3AD203B41FA5}">
                      <a16:colId xmlns:a16="http://schemas.microsoft.com/office/drawing/2014/main" val="2973428322"/>
                    </a:ext>
                  </a:extLst>
                </a:gridCol>
              </a:tblGrid>
              <a:tr h="605303">
                <a:tc rowSpan="2">
                  <a:txBody>
                    <a:bodyPr/>
                    <a:lstStyle/>
                    <a:p>
                      <a:r>
                        <a:rPr lang="en-US" altLang="zh-TW" sz="1300" i="0" u="none" dirty="0"/>
                        <a:t>Examples </a:t>
                      </a:r>
                      <a:endParaRPr lang="zh-TW" altLang="en-US" sz="1300" i="0" u="none" dirty="0"/>
                    </a:p>
                  </a:txBody>
                  <a:tcPr marL="116890" marR="116890" marT="58445" marB="58445">
                    <a:lnB w="12700" cap="flat" cmpd="sng" algn="ctr">
                      <a:solidFill>
                        <a:schemeClr val="bg1"/>
                      </a:solidFill>
                      <a:prstDash val="solid"/>
                      <a:round/>
                      <a:headEnd type="none" w="med" len="med"/>
                      <a:tailEnd type="none" w="med" len="med"/>
                    </a:lnB>
                  </a:tcPr>
                </a:tc>
                <a:tc rowSpan="2">
                  <a:txBody>
                    <a:bodyPr/>
                    <a:lstStyle/>
                    <a:p>
                      <a:r>
                        <a:rPr lang="en-US" altLang="zh-TW" sz="1300" i="0" dirty="0"/>
                        <a:t>Context </a:t>
                      </a:r>
                    </a:p>
                    <a:p>
                      <a:r>
                        <a:rPr lang="en-US" altLang="zh-TW" sz="1300" i="0" dirty="0"/>
                        <a:t>(Specialized Assets) </a:t>
                      </a:r>
                      <a:endParaRPr lang="zh-TW" altLang="en-US" sz="1300" i="0" dirty="0"/>
                    </a:p>
                  </a:txBody>
                  <a:tcPr marL="116890" marR="116890" marT="58445" marB="58445">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r>
                        <a:rPr lang="en-US" altLang="zh-TW" sz="1300" i="0" dirty="0"/>
                        <a:t>Potential Opportunistic Behaviors </a:t>
                      </a:r>
                    </a:p>
                  </a:txBody>
                  <a:tcPr marL="116890" marR="116890" marT="58445" marB="58445">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zh-TW" altLang="en-US" dirty="0"/>
                    </a:p>
                  </a:txBody>
                  <a:tcPr>
                    <a:lnB w="12700" cap="flat" cmpd="sng" algn="ctr">
                      <a:solidFill>
                        <a:schemeClr val="tx1"/>
                      </a:solidFill>
                      <a:prstDash val="solid"/>
                      <a:round/>
                      <a:headEnd type="none" w="med" len="med"/>
                      <a:tailEnd type="none" w="med" len="med"/>
                    </a:lnB>
                  </a:tcPr>
                </a:tc>
                <a:tc rowSpan="2">
                  <a:txBody>
                    <a:bodyPr/>
                    <a:lstStyle/>
                    <a:p>
                      <a:r>
                        <a:rPr lang="en-US" altLang="zh-TW" sz="1300" i="0" dirty="0"/>
                        <a:t>Solution </a:t>
                      </a:r>
                    </a:p>
                  </a:txBody>
                  <a:tcPr marL="116890" marR="116890" marT="58445" marB="58445">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2602793"/>
                  </a:ext>
                </a:extLst>
              </a:tr>
              <a:tr h="649171">
                <a:tc vMerge="1">
                  <a:txBody>
                    <a:bodyPr/>
                    <a:lstStyle/>
                    <a:p>
                      <a:endParaRPr lang="zh-TW" altLang="en-US"/>
                    </a:p>
                  </a:txBody>
                  <a:tcPr/>
                </a:tc>
                <a:tc vMerge="1">
                  <a:txBody>
                    <a:bodyPr/>
                    <a:lstStyle/>
                    <a:p>
                      <a:endParaRPr lang="zh-TW" altLang="en-US"/>
                    </a:p>
                  </a:txBody>
                  <a:tcPr/>
                </a:tc>
                <a:tc>
                  <a:txBody>
                    <a:bodyPr/>
                    <a:lstStyle/>
                    <a:p>
                      <a:r>
                        <a:rPr lang="en-US" altLang="zh-TW" sz="1300" dirty="0">
                          <a:solidFill>
                            <a:schemeClr val="bg1"/>
                          </a:solidFill>
                        </a:rPr>
                        <a:t>Party A</a:t>
                      </a:r>
                    </a:p>
                    <a:p>
                      <a:r>
                        <a:rPr lang="en-US" altLang="zh-TW" sz="1300" b="1" dirty="0">
                          <a:solidFill>
                            <a:schemeClr val="bg1"/>
                          </a:solidFill>
                        </a:rPr>
                        <a:t>The owner is not a member: </a:t>
                      </a:r>
                      <a:endParaRPr lang="zh-TW" altLang="en-US" sz="1300" b="1" dirty="0">
                        <a:solidFill>
                          <a:schemeClr val="bg1"/>
                        </a:solidFill>
                      </a:endParaRPr>
                    </a:p>
                  </a:txBody>
                  <a:tcPr marL="116890" marR="116890" marT="58445" marB="58445">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r>
                        <a:rPr lang="en-US" altLang="zh-TW" sz="1300" dirty="0">
                          <a:solidFill>
                            <a:schemeClr val="bg1"/>
                          </a:solidFill>
                        </a:rPr>
                        <a:t>Party B</a:t>
                      </a:r>
                    </a:p>
                    <a:p>
                      <a:r>
                        <a:rPr lang="en-US" altLang="zh-TW" sz="1300" b="1" dirty="0">
                          <a:solidFill>
                            <a:schemeClr val="bg1"/>
                          </a:solidFill>
                        </a:rPr>
                        <a:t>The owner are members: </a:t>
                      </a:r>
                      <a:endParaRPr lang="zh-TW" altLang="en-US" sz="1300" b="1" dirty="0">
                        <a:solidFill>
                          <a:schemeClr val="bg1"/>
                        </a:solidFill>
                      </a:endParaRPr>
                    </a:p>
                  </a:txBody>
                  <a:tcPr marL="116890" marR="116890" marT="58445" marB="58445">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vMerge="1">
                  <a:txBody>
                    <a:bodyPr/>
                    <a:lstStyle/>
                    <a:p>
                      <a:endParaRPr lang="zh-TW" altLang="en-US" dirty="0">
                        <a:solidFill>
                          <a:schemeClr val="bg1"/>
                        </a:solidFill>
                      </a:endParaRPr>
                    </a:p>
                  </a:txBody>
                  <a:tcP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1323903572"/>
                  </a:ext>
                </a:extLst>
              </a:tr>
              <a:tr h="3304871">
                <a:tc>
                  <a:txBody>
                    <a:bodyPr/>
                    <a:lstStyle/>
                    <a:p>
                      <a:r>
                        <a:rPr lang="en-US" altLang="zh-TW" sz="1300" b="1" dirty="0"/>
                        <a:t>Social Institutions:</a:t>
                      </a:r>
                    </a:p>
                    <a:p>
                      <a:r>
                        <a:rPr lang="en-US" altLang="zh-TW" sz="1300" b="1" dirty="0"/>
                        <a:t>Golf country club</a:t>
                      </a:r>
                    </a:p>
                    <a:p>
                      <a:r>
                        <a:rPr lang="en-US" altLang="zh-TW" sz="1300" b="1" dirty="0"/>
                        <a:t> </a:t>
                      </a:r>
                      <a:endParaRPr lang="zh-TW" altLang="en-US" sz="1300" b="1" dirty="0"/>
                    </a:p>
                  </a:txBody>
                  <a:tcPr marL="116890" marR="116890" marT="58445" marB="58445">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300" b="0" dirty="0"/>
                        <a:t>Friendship (intangible assets) in</a:t>
                      </a:r>
                      <a:r>
                        <a:rPr lang="en-US" altLang="zh-TW" sz="1300" b="0" i="0" u="none" strike="noStrike" kern="1200" baseline="0" dirty="0">
                          <a:solidFill>
                            <a:schemeClr val="dk1"/>
                          </a:solidFill>
                          <a:latin typeface="+mn-lt"/>
                          <a:ea typeface="+mn-ea"/>
                          <a:cs typeface="+mn-cs"/>
                        </a:rPr>
                        <a:t> mutual ownership: some golf courses are operated with very few social activities for the set of members and their families  </a:t>
                      </a:r>
                      <a:endParaRPr lang="zh-TW" altLang="en-US" sz="1300" b="0" dirty="0"/>
                    </a:p>
                    <a:p>
                      <a:endParaRPr lang="zh-TW" altLang="en-US" sz="1300" b="0" dirty="0">
                        <a:solidFill>
                          <a:srgbClr val="FF0000"/>
                        </a:solidFill>
                      </a:endParaRPr>
                    </a:p>
                  </a:txBody>
                  <a:tcPr marL="116890" marR="116890" marT="58445" marB="58445">
                    <a:lnT w="12700" cap="flat" cmpd="sng" algn="ctr">
                      <a:solidFill>
                        <a:schemeClr val="bg1"/>
                      </a:solidFill>
                      <a:prstDash val="solid"/>
                      <a:round/>
                      <a:headEnd type="none" w="med" len="med"/>
                      <a:tailEnd type="none" w="med" len="med"/>
                    </a:lnT>
                  </a:tcPr>
                </a:tc>
                <a:tc>
                  <a:txBody>
                    <a:bodyPr/>
                    <a:lstStyle/>
                    <a:p>
                      <a:r>
                        <a:rPr lang="en-US" altLang="zh-TW" sz="1300" b="1" dirty="0"/>
                        <a:t>Country club owner</a:t>
                      </a:r>
                    </a:p>
                    <a:p>
                      <a:r>
                        <a:rPr lang="en-US" altLang="zh-TW" sz="1300" b="0" i="0" u="none" strike="noStrike" kern="1200" baseline="0" dirty="0">
                          <a:solidFill>
                            <a:schemeClr val="dk1"/>
                          </a:solidFill>
                          <a:latin typeface="+mn-lt"/>
                          <a:ea typeface="+mn-ea"/>
                          <a:cs typeface="+mn-cs"/>
                        </a:rPr>
                        <a:t>Once the membership value is created by the interpersonal activities of the members, the owner of the club could then start to raise the fees for continuing members</a:t>
                      </a:r>
                    </a:p>
                    <a:p>
                      <a:r>
                        <a:rPr lang="en-US" altLang="zh-TW" sz="1300" b="0" i="0" u="none" strike="noStrike" kern="1200" baseline="0" dirty="0">
                          <a:solidFill>
                            <a:schemeClr val="dk1"/>
                          </a:solidFill>
                          <a:latin typeface="+mn-lt"/>
                          <a:ea typeface="+mn-ea"/>
                          <a:cs typeface="+mn-cs"/>
                        </a:rPr>
                        <a:t>The owner could threaten to break the implicit contract and destroy some of the sociability capital by selling admission to "undesirable" people who want to consort with the existing members</a:t>
                      </a:r>
                      <a:endParaRPr lang="zh-TW" altLang="en-US" sz="1300" b="0" dirty="0"/>
                    </a:p>
                  </a:txBody>
                  <a:tcPr marL="116890" marR="116890" marT="58445" marB="58445"/>
                </a:tc>
                <a:tc>
                  <a:txBody>
                    <a:bodyPr/>
                    <a:lstStyle/>
                    <a:p>
                      <a:r>
                        <a:rPr lang="en-US" altLang="zh-TW" sz="1300" b="1" i="0" u="none" strike="noStrike" kern="1200" baseline="0" dirty="0">
                          <a:solidFill>
                            <a:schemeClr val="dk1"/>
                          </a:solidFill>
                          <a:latin typeface="+mn-lt"/>
                          <a:ea typeface="+mn-ea"/>
                          <a:cs typeface="+mn-cs"/>
                        </a:rPr>
                        <a:t>Member </a:t>
                      </a:r>
                    </a:p>
                    <a:p>
                      <a:r>
                        <a:rPr lang="en-US" altLang="zh-TW" sz="1300" b="0" i="0" u="none" strike="noStrike" kern="1200" baseline="0" dirty="0">
                          <a:solidFill>
                            <a:schemeClr val="dk1"/>
                          </a:solidFill>
                          <a:latin typeface="+mn-lt"/>
                          <a:ea typeface="+mn-ea"/>
                          <a:cs typeface="+mn-cs"/>
                        </a:rPr>
                        <a:t>Threatens to sell to an "undesirable" potential member, extract some value of congeniality from the current members, as a payment for not selling</a:t>
                      </a:r>
                    </a:p>
                  </a:txBody>
                  <a:tcPr marL="116890" marR="116890" marT="58445" marB="58445"/>
                </a:tc>
                <a:tc>
                  <a:txBody>
                    <a:bodyPr/>
                    <a:lstStyle/>
                    <a:p>
                      <a:r>
                        <a:rPr lang="en-US" altLang="zh-TW" sz="1300" b="0" dirty="0"/>
                        <a:t>Government arbitration or intervention </a:t>
                      </a:r>
                    </a:p>
                  </a:txBody>
                  <a:tcPr marL="116890" marR="116890" marT="58445" marB="58445">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24849059"/>
                  </a:ext>
                </a:extLst>
              </a:tr>
            </a:tbl>
          </a:graphicData>
        </a:graphic>
      </p:graphicFrame>
    </p:spTree>
    <p:extLst>
      <p:ext uri="{BB962C8B-B14F-4D97-AF65-F5344CB8AC3E}">
        <p14:creationId xmlns:p14="http://schemas.microsoft.com/office/powerpoint/2010/main" val="371835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7EE9F73A-182A-44CC-90E0-CEB36CF2C776}"/>
              </a:ext>
            </a:extLst>
          </p:cNvPr>
          <p:cNvSpPr>
            <a:spLocks noGrp="1"/>
          </p:cNvSpPr>
          <p:nvPr>
            <p:ph type="title"/>
          </p:nvPr>
        </p:nvSpPr>
        <p:spPr>
          <a:xfrm>
            <a:off x="-78377" y="294538"/>
            <a:ext cx="8193673" cy="1033669"/>
          </a:xfrm>
        </p:spPr>
        <p:txBody>
          <a:bodyPr>
            <a:normAutofit/>
          </a:bodyPr>
          <a:lstStyle/>
          <a:p>
            <a:pPr algn="ctr"/>
            <a:r>
              <a:rPr lang="en-US" altLang="zh-TW" sz="4000" b="1" dirty="0">
                <a:solidFill>
                  <a:srgbClr val="FFFFFF"/>
                </a:solidFill>
              </a:rPr>
              <a:t>Discussion</a:t>
            </a:r>
            <a:r>
              <a:rPr lang="en-US" altLang="zh-TW" sz="4000" dirty="0">
                <a:solidFill>
                  <a:srgbClr val="FFFFFF"/>
                </a:solidFill>
              </a:rPr>
              <a:t> </a:t>
            </a:r>
            <a:endParaRPr lang="zh-TW" altLang="en-US" sz="4000" dirty="0">
              <a:solidFill>
                <a:srgbClr val="FFFFFF"/>
              </a:solidFill>
            </a:endParaRPr>
          </a:p>
        </p:txBody>
      </p:sp>
      <p:sp>
        <p:nvSpPr>
          <p:cNvPr id="3" name="內容版面配置區 2">
            <a:extLst>
              <a:ext uri="{FF2B5EF4-FFF2-40B4-BE49-F238E27FC236}">
                <a16:creationId xmlns:a16="http://schemas.microsoft.com/office/drawing/2014/main" id="{D307E4E3-289A-4E5C-9665-65A2B3583724}"/>
              </a:ext>
            </a:extLst>
          </p:cNvPr>
          <p:cNvSpPr>
            <a:spLocks noGrp="1"/>
          </p:cNvSpPr>
          <p:nvPr>
            <p:ph idx="1"/>
          </p:nvPr>
        </p:nvSpPr>
        <p:spPr>
          <a:xfrm>
            <a:off x="277584" y="2062277"/>
            <a:ext cx="11403875" cy="4317495"/>
          </a:xfrm>
        </p:spPr>
        <p:txBody>
          <a:bodyPr anchor="ctr">
            <a:normAutofit fontScale="85000" lnSpcReduction="20000"/>
          </a:bodyPr>
          <a:lstStyle/>
          <a:p>
            <a:r>
              <a:rPr lang="en-US" altLang="zh-TW" sz="2400" b="1" dirty="0"/>
              <a:t>Conclusion </a:t>
            </a:r>
          </a:p>
          <a:p>
            <a:pPr lvl="1"/>
            <a:r>
              <a:rPr lang="en-US" altLang="zh-TW" dirty="0"/>
              <a:t>It is useful to merely examine the economic rationale for different types of contractual relationships in particular situations and consider the firm as a particular kind or set of interrelated contracts. </a:t>
            </a:r>
          </a:p>
          <a:p>
            <a:pPr>
              <a:spcBef>
                <a:spcPts val="1800"/>
              </a:spcBef>
            </a:pPr>
            <a:r>
              <a:rPr lang="en-US" altLang="zh-TW" sz="2400" b="1" dirty="0"/>
              <a:t>Discussion Questions and Critique</a:t>
            </a:r>
            <a:r>
              <a:rPr lang="en-US" altLang="zh-TW" sz="2400" dirty="0"/>
              <a:t>: </a:t>
            </a:r>
            <a:endParaRPr lang="en-US" altLang="zh-TW" sz="2000" dirty="0"/>
          </a:p>
          <a:p>
            <a:pPr lvl="1"/>
            <a:r>
              <a:rPr lang="en-US" altLang="zh-TW" sz="2300" dirty="0"/>
              <a:t>From this article, the authors discuss multiple cases of post-contractual opportunistic behaviors that can result from investment in specialized assets. Does this mean that trust between the two parties will decrease as the degree of asset specificity increases?</a:t>
            </a:r>
          </a:p>
          <a:p>
            <a:pPr lvl="1"/>
            <a:endParaRPr lang="en-US" altLang="zh-TW" sz="2300" dirty="0"/>
          </a:p>
          <a:p>
            <a:pPr lvl="1"/>
            <a:r>
              <a:rPr lang="en-US" altLang="zh-TW" sz="2300" dirty="0"/>
              <a:t>Society seems better off with an efficient marketplace which can be developed via applications of the principles of this paper. To what extent do governments have a responsibility, if at all, to both parties to a contract as well as the parties’ beneficiaries, to organize and enforce regulations on this topic vs. rely on an implicit, “invisible hand” approach?</a:t>
            </a:r>
          </a:p>
          <a:p>
            <a:pPr lvl="1"/>
            <a:endParaRPr lang="en-US" altLang="zh-TW" sz="2300" dirty="0"/>
          </a:p>
          <a:p>
            <a:pPr lvl="1"/>
            <a:r>
              <a:rPr lang="en-US" altLang="zh-TW" sz="2300" dirty="0"/>
              <a:t>It seems like this paper focuses mostly on transaction costs and neglects the internal organizing costs that may increase after vertical integration.</a:t>
            </a:r>
          </a:p>
        </p:txBody>
      </p:sp>
    </p:spTree>
    <p:extLst>
      <p:ext uri="{BB962C8B-B14F-4D97-AF65-F5344CB8AC3E}">
        <p14:creationId xmlns:p14="http://schemas.microsoft.com/office/powerpoint/2010/main" val="188242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標題 1">
            <a:extLst>
              <a:ext uri="{FF2B5EF4-FFF2-40B4-BE49-F238E27FC236}">
                <a16:creationId xmlns:a16="http://schemas.microsoft.com/office/drawing/2014/main" id="{28D3FF6A-3296-4324-B66A-620BC678E0B8}"/>
              </a:ext>
            </a:extLst>
          </p:cNvPr>
          <p:cNvSpPr>
            <a:spLocks noGrp="1"/>
          </p:cNvSpPr>
          <p:nvPr>
            <p:ph type="title"/>
          </p:nvPr>
        </p:nvSpPr>
        <p:spPr>
          <a:xfrm>
            <a:off x="934872" y="982272"/>
            <a:ext cx="3388419" cy="4560970"/>
          </a:xfrm>
        </p:spPr>
        <p:txBody>
          <a:bodyPr>
            <a:normAutofit/>
          </a:bodyPr>
          <a:lstStyle/>
          <a:p>
            <a:r>
              <a:rPr lang="en-US" altLang="zh-TW" sz="4000" b="1" dirty="0">
                <a:solidFill>
                  <a:srgbClr val="FFFFFF"/>
                </a:solidFill>
              </a:rPr>
              <a:t>Main Purpose </a:t>
            </a:r>
            <a:endParaRPr lang="zh-TW" altLang="en-US" sz="4000" b="1"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內容版面配置區 2">
            <a:extLst>
              <a:ext uri="{FF2B5EF4-FFF2-40B4-BE49-F238E27FC236}">
                <a16:creationId xmlns:a16="http://schemas.microsoft.com/office/drawing/2014/main" id="{3311D950-5455-41A2-8ED2-A327DB003813}"/>
              </a:ext>
            </a:extLst>
          </p:cNvPr>
          <p:cNvSpPr>
            <a:spLocks noGrp="1"/>
          </p:cNvSpPr>
          <p:nvPr>
            <p:ph idx="1"/>
          </p:nvPr>
        </p:nvSpPr>
        <p:spPr>
          <a:xfrm>
            <a:off x="5221862" y="1719618"/>
            <a:ext cx="5948831" cy="4334629"/>
          </a:xfrm>
        </p:spPr>
        <p:txBody>
          <a:bodyPr anchor="ctr">
            <a:normAutofit/>
          </a:bodyPr>
          <a:lstStyle/>
          <a:p>
            <a:pPr>
              <a:buFont typeface="Arial" panose="020B0604020202020204" pitchFamily="34" charset="0"/>
              <a:buChar char="•"/>
            </a:pPr>
            <a:r>
              <a:rPr lang="en-US" altLang="zh-TW" sz="2200" dirty="0">
                <a:solidFill>
                  <a:srgbClr val="FEFFFF"/>
                </a:solidFill>
              </a:rPr>
              <a:t>Previous literature: Coase Theorem</a:t>
            </a:r>
          </a:p>
          <a:p>
            <a:pPr lvl="1"/>
            <a:r>
              <a:rPr lang="en-US" altLang="zh-TW" sz="1800" dirty="0">
                <a:solidFill>
                  <a:srgbClr val="FEFFFF"/>
                </a:solidFill>
              </a:rPr>
              <a:t>Posits that transaction, coordination, and contracting costs must be considered explicitly – explains the extent of vertical integration.</a:t>
            </a:r>
          </a:p>
          <a:p>
            <a:pPr lvl="1"/>
            <a:r>
              <a:rPr lang="en-US" altLang="zh-TW" sz="1800" dirty="0">
                <a:solidFill>
                  <a:srgbClr val="FEFFFF"/>
                </a:solidFill>
              </a:rPr>
              <a:t>This insight forced economists to begin looking for previously neglected constraints on the trading process that might efficiently lead to an intrafirm rather than an interfirm transaction.</a:t>
            </a:r>
            <a:endParaRPr lang="en-US" altLang="zh-TW" sz="2200" dirty="0">
              <a:solidFill>
                <a:srgbClr val="FEFFFF"/>
              </a:solidFill>
            </a:endParaRPr>
          </a:p>
          <a:p>
            <a:pPr>
              <a:buFont typeface="Arial" panose="020B0604020202020204" pitchFamily="34" charset="0"/>
              <a:buChar char="•"/>
            </a:pPr>
            <a:r>
              <a:rPr lang="en-US" altLang="zh-TW" sz="2200" dirty="0">
                <a:solidFill>
                  <a:srgbClr val="FEFFFF"/>
                </a:solidFill>
              </a:rPr>
              <a:t>This paper: Explores the possibility of </a:t>
            </a:r>
            <a:r>
              <a:rPr lang="en-US" altLang="zh-TW" sz="2200" b="1" dirty="0">
                <a:solidFill>
                  <a:srgbClr val="FEFFFF"/>
                </a:solidFill>
              </a:rPr>
              <a:t>post-contractual opportunistic behavior.</a:t>
            </a:r>
            <a:r>
              <a:rPr lang="en-US" altLang="zh-TW" sz="2200" dirty="0">
                <a:solidFill>
                  <a:srgbClr val="FEFFFF"/>
                </a:solidFill>
              </a:rPr>
              <a:t> </a:t>
            </a:r>
          </a:p>
        </p:txBody>
      </p:sp>
    </p:spTree>
    <p:extLst>
      <p:ext uri="{BB962C8B-B14F-4D97-AF65-F5344CB8AC3E}">
        <p14:creationId xmlns:p14="http://schemas.microsoft.com/office/powerpoint/2010/main" val="91399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2CDEFE17-4D75-4C8A-BB6C-2C50C5362DAA}"/>
              </a:ext>
            </a:extLst>
          </p:cNvPr>
          <p:cNvSpPr>
            <a:spLocks noGrp="1"/>
          </p:cNvSpPr>
          <p:nvPr>
            <p:ph type="title"/>
          </p:nvPr>
        </p:nvSpPr>
        <p:spPr>
          <a:xfrm>
            <a:off x="-7" y="294538"/>
            <a:ext cx="8115303" cy="1033669"/>
          </a:xfrm>
        </p:spPr>
        <p:txBody>
          <a:bodyPr>
            <a:normAutofit/>
          </a:bodyPr>
          <a:lstStyle/>
          <a:p>
            <a:r>
              <a:rPr lang="en-US" altLang="zh-TW" sz="4000" dirty="0">
                <a:solidFill>
                  <a:srgbClr val="FFFFFF"/>
                </a:solidFill>
              </a:rPr>
              <a:t>	</a:t>
            </a:r>
            <a:r>
              <a:rPr lang="en-US" altLang="zh-TW" sz="4000" b="1" dirty="0">
                <a:solidFill>
                  <a:srgbClr val="FFFFFF"/>
                </a:solidFill>
              </a:rPr>
              <a:t>Theory Setting </a:t>
            </a:r>
            <a:endParaRPr lang="zh-TW" altLang="en-US" sz="4000" b="1" dirty="0">
              <a:solidFill>
                <a:srgbClr val="FFFFFF"/>
              </a:solidFill>
            </a:endParaRPr>
          </a:p>
        </p:txBody>
      </p:sp>
      <p:sp>
        <p:nvSpPr>
          <p:cNvPr id="3" name="內容版面配置區 2">
            <a:extLst>
              <a:ext uri="{FF2B5EF4-FFF2-40B4-BE49-F238E27FC236}">
                <a16:creationId xmlns:a16="http://schemas.microsoft.com/office/drawing/2014/main" id="{527CB3AB-8CEC-4CF8-A5F6-8FC3CFE8C37B}"/>
              </a:ext>
            </a:extLst>
          </p:cNvPr>
          <p:cNvSpPr>
            <a:spLocks noGrp="1"/>
          </p:cNvSpPr>
          <p:nvPr>
            <p:ph idx="1"/>
          </p:nvPr>
        </p:nvSpPr>
        <p:spPr>
          <a:xfrm>
            <a:off x="174171" y="1891970"/>
            <a:ext cx="11800115" cy="5031344"/>
          </a:xfrm>
        </p:spPr>
        <p:txBody>
          <a:bodyPr anchor="ctr">
            <a:normAutofit/>
          </a:bodyPr>
          <a:lstStyle/>
          <a:p>
            <a:pPr>
              <a:buFont typeface="Arial" panose="020B0604020202020204" pitchFamily="34" charset="0"/>
              <a:buChar char="•"/>
            </a:pPr>
            <a:r>
              <a:rPr lang="en-US" altLang="zh-TW" sz="2400" b="1" dirty="0"/>
              <a:t>Conditions</a:t>
            </a:r>
            <a:r>
              <a:rPr lang="en-US" altLang="zh-TW" sz="2400" dirty="0"/>
              <a:t>: The presence of appropriable specialized quasi rents</a:t>
            </a:r>
          </a:p>
          <a:p>
            <a:pPr>
              <a:buFont typeface="Arial" panose="020B0604020202020204" pitchFamily="34" charset="0"/>
              <a:buChar char="•"/>
            </a:pPr>
            <a:r>
              <a:rPr lang="en-US" altLang="zh-TW" sz="2400" b="1" dirty="0"/>
              <a:t>Problem</a:t>
            </a:r>
            <a:r>
              <a:rPr lang="en-US" altLang="zh-TW" sz="2400" dirty="0"/>
              <a:t>: Specific investment is made, and such quasi rents are created </a:t>
            </a:r>
            <a:r>
              <a:rPr lang="en-US" altLang="zh-TW" sz="2400" dirty="0">
                <a:sym typeface="Wingdings" panose="05000000000000000000" pitchFamily="2" charset="2"/>
              </a:rPr>
              <a:t></a:t>
            </a:r>
            <a:r>
              <a:rPr lang="en-US" altLang="zh-TW" sz="2400" dirty="0"/>
              <a:t> (potential) opportunistic behavior</a:t>
            </a:r>
          </a:p>
          <a:p>
            <a:pPr>
              <a:buFont typeface="Arial" panose="020B0604020202020204" pitchFamily="34" charset="0"/>
              <a:buChar char="•"/>
            </a:pPr>
            <a:r>
              <a:rPr lang="en-US" altLang="zh-TW" sz="2400" b="1" dirty="0"/>
              <a:t>Solution</a:t>
            </a:r>
            <a:r>
              <a:rPr lang="en-US" altLang="zh-TW" sz="2400" dirty="0"/>
              <a:t>:  </a:t>
            </a:r>
          </a:p>
          <a:p>
            <a:pPr marL="742950" lvl="1" indent="-285750">
              <a:buFont typeface="Arial" panose="020B0604020202020204" pitchFamily="34" charset="0"/>
              <a:buChar char="•"/>
            </a:pPr>
            <a:r>
              <a:rPr lang="en-US" altLang="zh-TW" dirty="0"/>
              <a:t>vertical integration</a:t>
            </a:r>
          </a:p>
          <a:p>
            <a:pPr marL="742950" lvl="1" indent="-285750">
              <a:buFont typeface="Arial" panose="020B0604020202020204" pitchFamily="34" charset="0"/>
              <a:buChar char="•"/>
            </a:pPr>
            <a:r>
              <a:rPr lang="en-US" altLang="zh-TW" dirty="0"/>
              <a:t>(long-term) contracts</a:t>
            </a:r>
          </a:p>
          <a:p>
            <a:pPr>
              <a:buFont typeface="Arial" panose="020B0604020202020204" pitchFamily="34" charset="0"/>
              <a:buChar char="•"/>
            </a:pPr>
            <a:r>
              <a:rPr lang="en-US" altLang="zh-TW" sz="2400" b="1" dirty="0"/>
              <a:t>Assumptions</a:t>
            </a:r>
            <a:r>
              <a:rPr lang="en-US" altLang="zh-TW" sz="2400" dirty="0"/>
              <a:t>: As assets become more specific and more appropriable quasi rents are created (and therefore the possible gains from opportunistic behavior increases), the costs of contracting will generally increase more than the costs of vertical integration</a:t>
            </a:r>
          </a:p>
          <a:p>
            <a:pPr>
              <a:buFont typeface="Arial" panose="020B0604020202020204" pitchFamily="34" charset="0"/>
              <a:buChar char="•"/>
            </a:pPr>
            <a:r>
              <a:rPr lang="en-US" altLang="zh-TW" sz="2400" b="1" dirty="0"/>
              <a:t>Outcome</a:t>
            </a:r>
            <a:r>
              <a:rPr lang="en-US" altLang="zh-TW" sz="2400" dirty="0"/>
              <a:t>: More likely to observe vertical integration</a:t>
            </a:r>
          </a:p>
          <a:p>
            <a:endParaRPr lang="zh-TW" altLang="en-US" sz="2000" dirty="0"/>
          </a:p>
        </p:txBody>
      </p:sp>
    </p:spTree>
    <p:extLst>
      <p:ext uri="{BB962C8B-B14F-4D97-AF65-F5344CB8AC3E}">
        <p14:creationId xmlns:p14="http://schemas.microsoft.com/office/powerpoint/2010/main" val="209082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F3F53F3F-E1C7-44C4-B64F-6DD188A2DBA8}"/>
              </a:ext>
            </a:extLst>
          </p:cNvPr>
          <p:cNvSpPr>
            <a:spLocks noGrp="1"/>
          </p:cNvSpPr>
          <p:nvPr>
            <p:ph type="title"/>
          </p:nvPr>
        </p:nvSpPr>
        <p:spPr>
          <a:xfrm>
            <a:off x="0" y="294538"/>
            <a:ext cx="8115296" cy="1033669"/>
          </a:xfrm>
        </p:spPr>
        <p:txBody>
          <a:bodyPr>
            <a:normAutofit/>
          </a:bodyPr>
          <a:lstStyle/>
          <a:p>
            <a:r>
              <a:rPr lang="en-US" altLang="zh-TW" sz="4000" dirty="0">
                <a:solidFill>
                  <a:srgbClr val="FFFFFF"/>
                </a:solidFill>
              </a:rPr>
              <a:t>	</a:t>
            </a:r>
            <a:r>
              <a:rPr lang="en-US" altLang="zh-TW" sz="4000" b="1" dirty="0">
                <a:solidFill>
                  <a:srgbClr val="FFFFFF"/>
                </a:solidFill>
              </a:rPr>
              <a:t>Quasi rent </a:t>
            </a:r>
            <a:endParaRPr lang="zh-TW" altLang="en-US" sz="4000" b="1" dirty="0">
              <a:solidFill>
                <a:srgbClr val="FFFFFF"/>
              </a:solidFill>
            </a:endParaRPr>
          </a:p>
        </p:txBody>
      </p:sp>
      <p:sp>
        <p:nvSpPr>
          <p:cNvPr id="3" name="內容版面配置區 2">
            <a:extLst>
              <a:ext uri="{FF2B5EF4-FFF2-40B4-BE49-F238E27FC236}">
                <a16:creationId xmlns:a16="http://schemas.microsoft.com/office/drawing/2014/main" id="{8EDF24E8-0D4D-464C-BFCD-7C0E0C0C4C13}"/>
              </a:ext>
            </a:extLst>
          </p:cNvPr>
          <p:cNvSpPr>
            <a:spLocks noGrp="1"/>
          </p:cNvSpPr>
          <p:nvPr>
            <p:ph idx="1"/>
          </p:nvPr>
        </p:nvSpPr>
        <p:spPr>
          <a:xfrm>
            <a:off x="209006" y="1891970"/>
            <a:ext cx="11895908" cy="4245266"/>
          </a:xfrm>
        </p:spPr>
        <p:txBody>
          <a:bodyPr anchor="ctr">
            <a:normAutofit fontScale="85000" lnSpcReduction="10000"/>
          </a:bodyPr>
          <a:lstStyle/>
          <a:p>
            <a:r>
              <a:rPr lang="en-US" altLang="zh-TW" sz="2400" b="1" dirty="0"/>
              <a:t>Definition</a:t>
            </a:r>
            <a:r>
              <a:rPr lang="en-US" altLang="zh-TW" sz="2400" dirty="0"/>
              <a:t>: </a:t>
            </a:r>
            <a:r>
              <a:rPr lang="en-US" altLang="zh-TW" sz="2400" i="1" dirty="0"/>
              <a:t>The excess of its value over its salvage value, that is, its value in its next best use to another renter</a:t>
            </a:r>
            <a:r>
              <a:rPr lang="en-US" altLang="zh-TW" sz="2400" dirty="0"/>
              <a:t>. </a:t>
            </a:r>
          </a:p>
          <a:p>
            <a:r>
              <a:rPr lang="en-US" altLang="zh-TW" sz="2400" b="1" dirty="0"/>
              <a:t>Example:</a:t>
            </a:r>
            <a:r>
              <a:rPr lang="en-US" altLang="zh-TW" sz="2400" dirty="0"/>
              <a:t> </a:t>
            </a:r>
          </a:p>
          <a:p>
            <a:pPr lvl="1">
              <a:buFont typeface="Wingdings" panose="05000000000000000000" pitchFamily="2" charset="2"/>
              <a:buChar char="§"/>
            </a:pPr>
            <a:r>
              <a:rPr lang="en-US" altLang="zh-TW" dirty="0"/>
              <a:t>Operating costs: $1,500 </a:t>
            </a:r>
          </a:p>
          <a:p>
            <a:pPr lvl="1">
              <a:buFont typeface="Wingdings" panose="05000000000000000000" pitchFamily="2" charset="2"/>
              <a:buChar char="§"/>
            </a:pPr>
            <a:r>
              <a:rPr lang="en-US" altLang="zh-TW" dirty="0"/>
              <a:t>Salvageable value: $1,000</a:t>
            </a:r>
          </a:p>
          <a:p>
            <a:pPr>
              <a:buFont typeface="Wingdings" panose="05000000000000000000" pitchFamily="2" charset="2"/>
              <a:buChar char="§"/>
            </a:pPr>
            <a:endParaRPr lang="en-US" altLang="zh-TW" sz="900" dirty="0"/>
          </a:p>
          <a:p>
            <a:r>
              <a:rPr lang="en-US" altLang="zh-TW" sz="2400" dirty="0"/>
              <a:t>(a) Printing Press Owner A:	Contracted rate of $5,500 with Publisher B </a:t>
            </a:r>
            <a:r>
              <a:rPr lang="en-US" altLang="zh-TW" sz="2400" i="1" dirty="0"/>
              <a:t>(better for A)</a:t>
            </a:r>
          </a:p>
          <a:p>
            <a:r>
              <a:rPr lang="en-US" altLang="zh-TW" sz="2400" dirty="0"/>
              <a:t>(b) or:                                    	Contracted rate of $3,500 with Publisher C </a:t>
            </a:r>
            <a:r>
              <a:rPr lang="en-US" altLang="zh-TW" sz="2400" i="1" dirty="0"/>
              <a:t>(worse for A)</a:t>
            </a:r>
          </a:p>
          <a:p>
            <a:pPr marL="0" indent="0">
              <a:buNone/>
            </a:pPr>
            <a:endParaRPr lang="en-US" altLang="zh-TW" sz="2400" i="1" dirty="0"/>
          </a:p>
          <a:p>
            <a:r>
              <a:rPr lang="en-US" altLang="zh-TW" dirty="0"/>
              <a:t>Quasi Rent of (a):	5,500 – 1,500 – 1,000 = 3,000</a:t>
            </a:r>
          </a:p>
          <a:p>
            <a:r>
              <a:rPr lang="en-US" altLang="zh-TW" dirty="0"/>
              <a:t>Quasi Rent of (b):	3,500 – 1,500 – 1,000 = 1,000</a:t>
            </a:r>
          </a:p>
          <a:p>
            <a:pPr marL="0" indent="0">
              <a:buNone/>
            </a:pPr>
            <a:endParaRPr lang="en-US" altLang="zh-TW" sz="2400" b="1" i="1" dirty="0">
              <a:solidFill>
                <a:srgbClr val="0000FF"/>
              </a:solidFill>
            </a:endParaRPr>
          </a:p>
          <a:p>
            <a:r>
              <a:rPr lang="en-US" altLang="zh-TW" sz="2400" b="1" i="1" dirty="0">
                <a:solidFill>
                  <a:srgbClr val="0000FF"/>
                </a:solidFill>
              </a:rPr>
              <a:t>Appropriable quasi-rent </a:t>
            </a:r>
            <a:r>
              <a:rPr lang="en-US" altLang="zh-TW" sz="2400" b="1" dirty="0"/>
              <a:t>is $2,000, which is the source of the economic holdup problem</a:t>
            </a:r>
            <a:r>
              <a:rPr lang="en-US" altLang="zh-TW" sz="2400" dirty="0"/>
              <a:t>.</a:t>
            </a:r>
          </a:p>
        </p:txBody>
      </p:sp>
    </p:spTree>
    <p:extLst>
      <p:ext uri="{BB962C8B-B14F-4D97-AF65-F5344CB8AC3E}">
        <p14:creationId xmlns:p14="http://schemas.microsoft.com/office/powerpoint/2010/main" val="219495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598E9F4E-6C8C-4129-B0D8-CE70CDE18041}"/>
              </a:ext>
            </a:extLst>
          </p:cNvPr>
          <p:cNvSpPr>
            <a:spLocks noGrp="1"/>
          </p:cNvSpPr>
          <p:nvPr>
            <p:ph type="title"/>
          </p:nvPr>
        </p:nvSpPr>
        <p:spPr>
          <a:xfrm>
            <a:off x="0" y="294538"/>
            <a:ext cx="8115296" cy="1033669"/>
          </a:xfrm>
        </p:spPr>
        <p:txBody>
          <a:bodyPr>
            <a:normAutofit/>
          </a:bodyPr>
          <a:lstStyle/>
          <a:p>
            <a:pPr algn="ctr"/>
            <a:r>
              <a:rPr lang="en-US" altLang="zh-TW" sz="4000" b="1" dirty="0">
                <a:solidFill>
                  <a:srgbClr val="FFFFFF"/>
                </a:solidFill>
              </a:rPr>
              <a:t>Post-Contractual Opportunism </a:t>
            </a:r>
            <a:endParaRPr lang="zh-TW" altLang="en-US" sz="4000" b="1" dirty="0">
              <a:solidFill>
                <a:srgbClr val="FFFFFF"/>
              </a:solidFill>
            </a:endParaRPr>
          </a:p>
        </p:txBody>
      </p:sp>
      <p:sp>
        <p:nvSpPr>
          <p:cNvPr id="3" name="內容版面配置區 2">
            <a:extLst>
              <a:ext uri="{FF2B5EF4-FFF2-40B4-BE49-F238E27FC236}">
                <a16:creationId xmlns:a16="http://schemas.microsoft.com/office/drawing/2014/main" id="{5C530D07-68B2-4BBA-B8B2-9EA82019EA62}"/>
              </a:ext>
            </a:extLst>
          </p:cNvPr>
          <p:cNvSpPr>
            <a:spLocks noGrp="1"/>
          </p:cNvSpPr>
          <p:nvPr>
            <p:ph idx="1"/>
          </p:nvPr>
        </p:nvSpPr>
        <p:spPr>
          <a:xfrm>
            <a:off x="557349" y="2318197"/>
            <a:ext cx="11268891" cy="3683358"/>
          </a:xfrm>
        </p:spPr>
        <p:txBody>
          <a:bodyPr anchor="ctr">
            <a:normAutofit/>
          </a:bodyPr>
          <a:lstStyle/>
          <a:p>
            <a:pPr>
              <a:buFont typeface="Arial" panose="020B0604020202020204" pitchFamily="34" charset="0"/>
              <a:buChar char="•"/>
            </a:pPr>
            <a:r>
              <a:rPr lang="en-US" altLang="zh-TW" sz="2400" b="1" dirty="0"/>
              <a:t>Reason for vertical integration</a:t>
            </a:r>
            <a:r>
              <a:rPr lang="en-US" altLang="zh-TW" sz="2400" dirty="0"/>
              <a:t>: the avoidance of post-contractual opportunistic behavior when specialized assets and appropriable quasi rents are present</a:t>
            </a:r>
          </a:p>
          <a:p>
            <a:pPr>
              <a:buFont typeface="Arial" panose="020B0604020202020204" pitchFamily="34" charset="0"/>
              <a:buChar char="•"/>
            </a:pPr>
            <a:endParaRPr lang="en-US" altLang="zh-TW" sz="2400" dirty="0"/>
          </a:p>
          <a:p>
            <a:pPr>
              <a:buFont typeface="Arial" panose="020B0604020202020204" pitchFamily="34" charset="0"/>
              <a:buChar char="•"/>
            </a:pPr>
            <a:r>
              <a:rPr lang="en-US" altLang="zh-TW" sz="2400" b="1" dirty="0"/>
              <a:t>Post-contractual opportunism</a:t>
            </a:r>
            <a:r>
              <a:rPr lang="en-US" altLang="zh-TW" sz="2400" dirty="0"/>
              <a:t>: </a:t>
            </a:r>
          </a:p>
          <a:p>
            <a:pPr marL="742950" lvl="1" indent="-285750">
              <a:buFont typeface="Arial" panose="020B0604020202020204" pitchFamily="34" charset="0"/>
              <a:buChar char="•"/>
            </a:pPr>
            <a:r>
              <a:rPr lang="en-US" altLang="zh-TW" dirty="0"/>
              <a:t>Antecedents: relative bargaining power, incomplete contracts </a:t>
            </a:r>
          </a:p>
          <a:p>
            <a:pPr marL="742950" lvl="1" indent="-285750">
              <a:buFont typeface="Arial" panose="020B0604020202020204" pitchFamily="34" charset="0"/>
              <a:buChar char="•"/>
            </a:pPr>
            <a:r>
              <a:rPr lang="en-US" altLang="zh-TW" dirty="0"/>
              <a:t>Consequences: unanticipated non-fulfillment of the contract, a loss of efficiency </a:t>
            </a:r>
          </a:p>
          <a:p>
            <a:endParaRPr lang="zh-TW" altLang="en-US" sz="2000" dirty="0"/>
          </a:p>
        </p:txBody>
      </p:sp>
    </p:spTree>
    <p:extLst>
      <p:ext uri="{BB962C8B-B14F-4D97-AF65-F5344CB8AC3E}">
        <p14:creationId xmlns:p14="http://schemas.microsoft.com/office/powerpoint/2010/main" val="462845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3DBC38D8-C33D-4456-86E9-24BC683AF076}"/>
              </a:ext>
            </a:extLst>
          </p:cNvPr>
          <p:cNvPicPr>
            <a:picLocks noChangeAspect="1"/>
          </p:cNvPicPr>
          <p:nvPr/>
        </p:nvPicPr>
        <p:blipFill>
          <a:blip r:embed="rId2"/>
          <a:stretch>
            <a:fillRect/>
          </a:stretch>
        </p:blipFill>
        <p:spPr>
          <a:xfrm>
            <a:off x="0" y="0"/>
            <a:ext cx="12192000" cy="1593908"/>
          </a:xfrm>
          <a:prstGeom prst="rect">
            <a:avLst/>
          </a:prstGeom>
        </p:spPr>
      </p:pic>
      <p:sp>
        <p:nvSpPr>
          <p:cNvPr id="3" name="內容版面配置區 2">
            <a:extLst>
              <a:ext uri="{FF2B5EF4-FFF2-40B4-BE49-F238E27FC236}">
                <a16:creationId xmlns:a16="http://schemas.microsoft.com/office/drawing/2014/main" id="{5BC8E75C-3F78-49AD-8030-747A9F406BB3}"/>
              </a:ext>
            </a:extLst>
          </p:cNvPr>
          <p:cNvSpPr>
            <a:spLocks noGrp="1"/>
          </p:cNvSpPr>
          <p:nvPr>
            <p:ph idx="1"/>
          </p:nvPr>
        </p:nvSpPr>
        <p:spPr>
          <a:xfrm>
            <a:off x="838200" y="1825625"/>
            <a:ext cx="10515600" cy="4079875"/>
          </a:xfrm>
        </p:spPr>
        <p:txBody>
          <a:bodyPr>
            <a:normAutofit/>
          </a:bodyPr>
          <a:lstStyle/>
          <a:p>
            <a:r>
              <a:rPr lang="en-US" altLang="zh-TW" sz="2600" dirty="0"/>
              <a:t>An alternative to vertical integration as a solution to the general problem of opportunistic behavior</a:t>
            </a:r>
            <a:endParaRPr lang="en-US" altLang="zh-TW" dirty="0"/>
          </a:p>
          <a:p>
            <a:pPr>
              <a:buFont typeface="Arial" panose="020B0604020202020204" pitchFamily="34" charset="0"/>
              <a:buChar char="•"/>
            </a:pPr>
            <a:r>
              <a:rPr lang="en-US" altLang="zh-TW" sz="2600" dirty="0"/>
              <a:t>Long-term Contracts: </a:t>
            </a:r>
          </a:p>
          <a:p>
            <a:pPr marL="742950" lvl="1" indent="-285750">
              <a:buFont typeface="Arial" panose="020B0604020202020204" pitchFamily="34" charset="0"/>
              <a:buChar char="•"/>
            </a:pPr>
            <a:r>
              <a:rPr lang="en-US" altLang="zh-TW" dirty="0"/>
              <a:t>Explicit long-term contracts (enforced by the government or some other outside institution): costly </a:t>
            </a:r>
          </a:p>
          <a:p>
            <a:pPr marL="742950" lvl="1" indent="-285750">
              <a:buFont typeface="Arial" panose="020B0604020202020204" pitchFamily="34" charset="0"/>
              <a:buChar char="•"/>
            </a:pPr>
            <a:r>
              <a:rPr lang="en-US" altLang="zh-TW" u="sng" dirty="0"/>
              <a:t>Implicit long-term contracts</a:t>
            </a:r>
            <a:r>
              <a:rPr lang="en-US" altLang="zh-TW" dirty="0"/>
              <a:t> (enforced by the market mechanism of withdrawing future business if opportunistic behavior occurs): This goodwill market-enforcement mechanism undoubtedly is a major element of the contractual alternative to vertical integration.</a:t>
            </a:r>
          </a:p>
          <a:p>
            <a:pPr marL="457200" lvl="1" indent="0">
              <a:buNone/>
            </a:pPr>
            <a:endParaRPr lang="en-US" altLang="zh-TW" dirty="0"/>
          </a:p>
          <a:p>
            <a:pPr marL="457200" lvl="1" indent="0">
              <a:buNone/>
            </a:pPr>
            <a:endParaRPr lang="en-US" altLang="zh-TW" dirty="0"/>
          </a:p>
          <a:p>
            <a:pPr>
              <a:buFont typeface="Arial" panose="020B0604020202020204" pitchFamily="34" charset="0"/>
              <a:buChar char="•"/>
            </a:pPr>
            <a:endParaRPr lang="en-US" altLang="zh-TW" dirty="0"/>
          </a:p>
          <a:p>
            <a:endParaRPr lang="zh-TW" altLang="en-US" dirty="0"/>
          </a:p>
        </p:txBody>
      </p:sp>
      <p:graphicFrame>
        <p:nvGraphicFramePr>
          <p:cNvPr id="4" name="表格 4">
            <a:extLst>
              <a:ext uri="{FF2B5EF4-FFF2-40B4-BE49-F238E27FC236}">
                <a16:creationId xmlns:a16="http://schemas.microsoft.com/office/drawing/2014/main" id="{74CD23D4-1E0D-4C1B-B009-86CE4E518469}"/>
              </a:ext>
            </a:extLst>
          </p:cNvPr>
          <p:cNvGraphicFramePr>
            <a:graphicFrameLocks noGrp="1"/>
          </p:cNvGraphicFramePr>
          <p:nvPr>
            <p:extLst>
              <p:ext uri="{D42A27DB-BD31-4B8C-83A1-F6EECF244321}">
                <p14:modId xmlns:p14="http://schemas.microsoft.com/office/powerpoint/2010/main" val="3062738452"/>
              </p:ext>
            </p:extLst>
          </p:nvPr>
        </p:nvGraphicFramePr>
        <p:xfrm>
          <a:off x="1089024" y="5267325"/>
          <a:ext cx="9998076" cy="993300"/>
        </p:xfrm>
        <a:graphic>
          <a:graphicData uri="http://schemas.openxmlformats.org/drawingml/2006/table">
            <a:tbl>
              <a:tblPr firstRow="1" bandRow="1">
                <a:tableStyleId>{5FD0F851-EC5A-4D38-B0AD-8093EC10F338}</a:tableStyleId>
              </a:tblPr>
              <a:tblGrid>
                <a:gridCol w="4885817">
                  <a:extLst>
                    <a:ext uri="{9D8B030D-6E8A-4147-A177-3AD203B41FA5}">
                      <a16:colId xmlns:a16="http://schemas.microsoft.com/office/drawing/2014/main" val="2244352564"/>
                    </a:ext>
                  </a:extLst>
                </a:gridCol>
                <a:gridCol w="5112259">
                  <a:extLst>
                    <a:ext uri="{9D8B030D-6E8A-4147-A177-3AD203B41FA5}">
                      <a16:colId xmlns:a16="http://schemas.microsoft.com/office/drawing/2014/main" val="2808927523"/>
                    </a:ext>
                  </a:extLst>
                </a:gridCol>
              </a:tblGrid>
              <a:tr h="345915">
                <a:tc>
                  <a:txBody>
                    <a:bodyPr/>
                    <a:lstStyle/>
                    <a:p>
                      <a:r>
                        <a:rPr lang="en-US" altLang="zh-TW" sz="2000" dirty="0"/>
                        <a:t>Low appropriable specialized quasi rents</a:t>
                      </a:r>
                      <a:endParaRPr lang="zh-TW" altLang="en-US" sz="2000" dirty="0"/>
                    </a:p>
                  </a:txBody>
                  <a:tcPr>
                    <a:lnR w="12700" cap="flat" cmpd="sng" algn="ctr">
                      <a:solidFill>
                        <a:schemeClr val="tx1"/>
                      </a:solidFill>
                      <a:prstDash val="solid"/>
                      <a:round/>
                      <a:headEnd type="none" w="med" len="med"/>
                      <a:tailEnd type="none" w="med" len="med"/>
                    </a:lnR>
                  </a:tcPr>
                </a:tc>
                <a:tc>
                  <a:txBody>
                    <a:bodyPr/>
                    <a:lstStyle/>
                    <a:p>
                      <a:r>
                        <a:rPr lang="en-US" altLang="zh-TW" sz="2000" dirty="0"/>
                        <a:t>High appropriable specialized quasi rents</a:t>
                      </a:r>
                      <a:endParaRPr lang="zh-TW" altLang="en-US" sz="20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7887710"/>
                  </a:ext>
                </a:extLst>
              </a:tr>
              <a:tr h="597060">
                <a:tc>
                  <a:txBody>
                    <a:bodyPr/>
                    <a:lstStyle/>
                    <a:p>
                      <a:r>
                        <a:rPr lang="en-US" altLang="zh-TW" sz="2000" b="1" dirty="0">
                          <a:solidFill>
                            <a:srgbClr val="0000FF"/>
                          </a:solidFill>
                        </a:rPr>
                        <a:t>contractual relationship </a:t>
                      </a:r>
                      <a:r>
                        <a:rPr lang="en-US" altLang="zh-TW" sz="2000" dirty="0"/>
                        <a:t>&gt; vertical integration</a:t>
                      </a:r>
                      <a:endParaRPr lang="zh-TW" altLang="en-US" sz="2000" dirty="0"/>
                    </a:p>
                  </a:txBody>
                  <a:tcPr>
                    <a:lnR w="12700" cap="flat" cmpd="sng" algn="ctr">
                      <a:solidFill>
                        <a:schemeClr val="tx1"/>
                      </a:solidFill>
                      <a:prstDash val="solid"/>
                      <a:round/>
                      <a:headEnd type="none" w="med" len="med"/>
                      <a:tailEnd type="none" w="med" len="med"/>
                    </a:lnR>
                  </a:tcPr>
                </a:tc>
                <a:tc>
                  <a:txBody>
                    <a:bodyPr/>
                    <a:lstStyle/>
                    <a:p>
                      <a:r>
                        <a:rPr lang="en-US" altLang="zh-TW" sz="2000" b="1" dirty="0">
                          <a:solidFill>
                            <a:srgbClr val="0000FF"/>
                          </a:solidFill>
                        </a:rPr>
                        <a:t>vertical integration </a:t>
                      </a:r>
                      <a:r>
                        <a:rPr lang="en-US" altLang="zh-TW" sz="2000" dirty="0"/>
                        <a:t>&gt; contractual relationship </a:t>
                      </a:r>
                      <a:endParaRPr lang="zh-TW" altLang="en-US" sz="20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90827249"/>
                  </a:ext>
                </a:extLst>
              </a:tr>
            </a:tbl>
          </a:graphicData>
        </a:graphic>
      </p:graphicFrame>
      <p:sp>
        <p:nvSpPr>
          <p:cNvPr id="6" name="標題 1">
            <a:extLst>
              <a:ext uri="{FF2B5EF4-FFF2-40B4-BE49-F238E27FC236}">
                <a16:creationId xmlns:a16="http://schemas.microsoft.com/office/drawing/2014/main" id="{09CB27D6-2EE7-4C02-ACAD-93CC565ABCE1}"/>
              </a:ext>
            </a:extLst>
          </p:cNvPr>
          <p:cNvSpPr txBox="1">
            <a:spLocks/>
          </p:cNvSpPr>
          <p:nvPr/>
        </p:nvSpPr>
        <p:spPr>
          <a:xfrm>
            <a:off x="1" y="294538"/>
            <a:ext cx="8125096"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4000" dirty="0">
                <a:solidFill>
                  <a:srgbClr val="FFFFFF"/>
                </a:solidFill>
              </a:rPr>
              <a:t>	</a:t>
            </a:r>
            <a:r>
              <a:rPr lang="en-US" altLang="zh-TW" sz="4000" b="1" dirty="0">
                <a:solidFill>
                  <a:srgbClr val="FFFFFF"/>
                </a:solidFill>
              </a:rPr>
              <a:t>Contractual Solution</a:t>
            </a:r>
            <a:endParaRPr lang="zh-TW" altLang="en-US" sz="4000" b="1" dirty="0">
              <a:solidFill>
                <a:srgbClr val="FFFFFF"/>
              </a:solidFill>
            </a:endParaRPr>
          </a:p>
        </p:txBody>
      </p:sp>
    </p:spTree>
    <p:extLst>
      <p:ext uri="{BB962C8B-B14F-4D97-AF65-F5344CB8AC3E}">
        <p14:creationId xmlns:p14="http://schemas.microsoft.com/office/powerpoint/2010/main" val="345897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598E9F4E-6C8C-4129-B0D8-CE70CDE18041}"/>
              </a:ext>
            </a:extLst>
          </p:cNvPr>
          <p:cNvSpPr>
            <a:spLocks noGrp="1"/>
          </p:cNvSpPr>
          <p:nvPr>
            <p:ph type="title"/>
          </p:nvPr>
        </p:nvSpPr>
        <p:spPr>
          <a:xfrm>
            <a:off x="0" y="294538"/>
            <a:ext cx="8115296" cy="1033669"/>
          </a:xfrm>
        </p:spPr>
        <p:txBody>
          <a:bodyPr>
            <a:normAutofit/>
          </a:bodyPr>
          <a:lstStyle/>
          <a:p>
            <a:r>
              <a:rPr lang="en-US" altLang="zh-TW" sz="4000" dirty="0">
                <a:solidFill>
                  <a:srgbClr val="FFFFFF"/>
                </a:solidFill>
              </a:rPr>
              <a:t>	</a:t>
            </a:r>
            <a:r>
              <a:rPr lang="en-US" altLang="zh-TW" sz="4000" b="1" dirty="0">
                <a:solidFill>
                  <a:srgbClr val="FFFFFF"/>
                </a:solidFill>
              </a:rPr>
              <a:t>Conclusions</a:t>
            </a:r>
            <a:endParaRPr lang="zh-TW" altLang="en-US" sz="4000" b="1" dirty="0">
              <a:solidFill>
                <a:srgbClr val="FFFFFF"/>
              </a:solidFill>
            </a:endParaRPr>
          </a:p>
        </p:txBody>
      </p:sp>
      <p:sp>
        <p:nvSpPr>
          <p:cNvPr id="3" name="內容版面配置區 2">
            <a:extLst>
              <a:ext uri="{FF2B5EF4-FFF2-40B4-BE49-F238E27FC236}">
                <a16:creationId xmlns:a16="http://schemas.microsoft.com/office/drawing/2014/main" id="{5C530D07-68B2-4BBA-B8B2-9EA82019EA62}"/>
              </a:ext>
            </a:extLst>
          </p:cNvPr>
          <p:cNvSpPr>
            <a:spLocks noGrp="1"/>
          </p:cNvSpPr>
          <p:nvPr>
            <p:ph idx="1"/>
          </p:nvPr>
        </p:nvSpPr>
        <p:spPr>
          <a:xfrm>
            <a:off x="557349" y="1622746"/>
            <a:ext cx="11268891" cy="5235254"/>
          </a:xfrm>
        </p:spPr>
        <p:txBody>
          <a:bodyPr anchor="ctr">
            <a:normAutofit/>
          </a:bodyPr>
          <a:lstStyle/>
          <a:p>
            <a:pPr>
              <a:buFont typeface="Arial" panose="020B0604020202020204" pitchFamily="34" charset="0"/>
              <a:buChar char="•"/>
            </a:pPr>
            <a:r>
              <a:rPr lang="en-US" altLang="zh-TW" sz="2400" b="1" dirty="0"/>
              <a:t>Assumption: </a:t>
            </a:r>
            <a:r>
              <a:rPr lang="en-US" altLang="zh-TW" sz="2400" dirty="0"/>
              <a:t>“</a:t>
            </a:r>
            <a:r>
              <a:rPr lang="en-US" altLang="zh-TW" sz="2400" u="sng" dirty="0"/>
              <a:t>As assets become more specific and more appropriable quasi rents are created</a:t>
            </a:r>
            <a:r>
              <a:rPr lang="en-US" altLang="zh-TW" sz="2400" dirty="0"/>
              <a:t>, the costs of contracting will generally increase more than the costs of vertical integration. Hence, ceteris paribus, </a:t>
            </a:r>
            <a:r>
              <a:rPr lang="en-US" altLang="zh-TW" sz="2400" u="sng" dirty="0"/>
              <a:t>we are more likely to observe vertical integration.</a:t>
            </a:r>
            <a:r>
              <a:rPr lang="en-US" altLang="zh-TW" sz="2400" dirty="0"/>
              <a:t>”</a:t>
            </a:r>
          </a:p>
          <a:p>
            <a:endParaRPr lang="en-US" altLang="zh-TW" sz="2000" dirty="0"/>
          </a:p>
          <a:p>
            <a:r>
              <a:rPr lang="en-US" altLang="zh-TW" sz="2400" b="1" dirty="0"/>
              <a:t>Premiums in Contracts: </a:t>
            </a:r>
            <a:r>
              <a:rPr lang="en-US" altLang="zh-TW" sz="2400" dirty="0"/>
              <a:t>Offering cheaters premiums (prices greater than average variable cost, exceeding potential gain from cheating) eliminates systematic opportunistic behavior. Thus, both parties ”know exactly when and how much a contract will be broken” – making an unanticipated broken contract “not possible.”</a:t>
            </a:r>
          </a:p>
          <a:p>
            <a:endParaRPr lang="en-US" altLang="zh-TW" sz="2400" dirty="0"/>
          </a:p>
          <a:p>
            <a:r>
              <a:rPr lang="en-US" altLang="zh-TW" sz="2400" b="1" dirty="0"/>
              <a:t>Behavior:</a:t>
            </a:r>
            <a:r>
              <a:rPr lang="en-US" altLang="zh-TW" sz="2400" dirty="0"/>
              <a:t> Firms often rely upon long-term implicit contracts when “government enforcement of contracts is weaker.”</a:t>
            </a:r>
          </a:p>
        </p:txBody>
      </p:sp>
    </p:spTree>
    <p:extLst>
      <p:ext uri="{BB962C8B-B14F-4D97-AF65-F5344CB8AC3E}">
        <p14:creationId xmlns:p14="http://schemas.microsoft.com/office/powerpoint/2010/main" val="157194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CF5EBB48-608D-45B1-A943-4646A1185244}"/>
              </a:ext>
            </a:extLst>
          </p:cNvPr>
          <p:cNvSpPr>
            <a:spLocks noGrp="1"/>
          </p:cNvSpPr>
          <p:nvPr>
            <p:ph type="title"/>
          </p:nvPr>
        </p:nvSpPr>
        <p:spPr>
          <a:xfrm>
            <a:off x="0" y="489439"/>
            <a:ext cx="12192000" cy="930447"/>
          </a:xfrm>
        </p:spPr>
        <p:txBody>
          <a:bodyPr vert="horz" lIns="91440" tIns="45720" rIns="91440" bIns="45720" rtlCol="0" anchor="b">
            <a:normAutofit/>
          </a:bodyPr>
          <a:lstStyle/>
          <a:p>
            <a:pPr algn="ctr"/>
            <a:r>
              <a:rPr lang="en-US" altLang="zh-TW" b="1" kern="1200" dirty="0">
                <a:solidFill>
                  <a:schemeClr val="bg1"/>
                </a:solidFill>
                <a:latin typeface="+mj-lt"/>
                <a:ea typeface="+mj-ea"/>
                <a:cs typeface="+mj-cs"/>
              </a:rPr>
              <a:t>Some Examples </a:t>
            </a:r>
          </a:p>
        </p:txBody>
      </p:sp>
      <p:cxnSp>
        <p:nvCxnSpPr>
          <p:cNvPr id="17"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格 4">
            <a:extLst>
              <a:ext uri="{FF2B5EF4-FFF2-40B4-BE49-F238E27FC236}">
                <a16:creationId xmlns:a16="http://schemas.microsoft.com/office/drawing/2014/main" id="{033807A3-4CEA-4713-BE35-E2479A2D9112}"/>
              </a:ext>
            </a:extLst>
          </p:cNvPr>
          <p:cNvGraphicFramePr>
            <a:graphicFrameLocks noGrp="1"/>
          </p:cNvGraphicFramePr>
          <p:nvPr>
            <p:ph idx="1"/>
            <p:extLst>
              <p:ext uri="{D42A27DB-BD31-4B8C-83A1-F6EECF244321}">
                <p14:modId xmlns:p14="http://schemas.microsoft.com/office/powerpoint/2010/main" val="1725564512"/>
              </p:ext>
            </p:extLst>
          </p:nvPr>
        </p:nvGraphicFramePr>
        <p:xfrm>
          <a:off x="0" y="2224994"/>
          <a:ext cx="12188824" cy="4633006"/>
        </p:xfrm>
        <a:graphic>
          <a:graphicData uri="http://schemas.openxmlformats.org/drawingml/2006/table">
            <a:tbl>
              <a:tblPr firstRow="1" bandRow="1">
                <a:tableStyleId>{5C22544A-7EE6-4342-B048-85BDC9FD1C3A}</a:tableStyleId>
              </a:tblPr>
              <a:tblGrid>
                <a:gridCol w="1237009">
                  <a:extLst>
                    <a:ext uri="{9D8B030D-6E8A-4147-A177-3AD203B41FA5}">
                      <a16:colId xmlns:a16="http://schemas.microsoft.com/office/drawing/2014/main" val="1308983025"/>
                    </a:ext>
                  </a:extLst>
                </a:gridCol>
                <a:gridCol w="3920135">
                  <a:extLst>
                    <a:ext uri="{9D8B030D-6E8A-4147-A177-3AD203B41FA5}">
                      <a16:colId xmlns:a16="http://schemas.microsoft.com/office/drawing/2014/main" val="481788307"/>
                    </a:ext>
                  </a:extLst>
                </a:gridCol>
                <a:gridCol w="3566466">
                  <a:extLst>
                    <a:ext uri="{9D8B030D-6E8A-4147-A177-3AD203B41FA5}">
                      <a16:colId xmlns:a16="http://schemas.microsoft.com/office/drawing/2014/main" val="2571186699"/>
                    </a:ext>
                  </a:extLst>
                </a:gridCol>
                <a:gridCol w="3465214">
                  <a:extLst>
                    <a:ext uri="{9D8B030D-6E8A-4147-A177-3AD203B41FA5}">
                      <a16:colId xmlns:a16="http://schemas.microsoft.com/office/drawing/2014/main" val="2973428322"/>
                    </a:ext>
                  </a:extLst>
                </a:gridCol>
              </a:tblGrid>
              <a:tr h="589071">
                <a:tc>
                  <a:txBody>
                    <a:bodyPr/>
                    <a:lstStyle/>
                    <a:p>
                      <a:r>
                        <a:rPr lang="en-US" altLang="zh-TW" sz="1300" u="none" cap="none" spc="0" dirty="0"/>
                        <a:t>Examples </a:t>
                      </a:r>
                      <a:endParaRPr lang="zh-TW" altLang="en-US" sz="1300" b="1" i="0" u="none" cap="none" spc="0" dirty="0">
                        <a:solidFill>
                          <a:schemeClr val="bg1"/>
                        </a:solidFill>
                      </a:endParaRPr>
                    </a:p>
                  </a:txBody>
                  <a:tcPr marL="54887" marR="78410" marT="15682" marB="117615" anchor="b">
                    <a:lnB w="12700" cap="flat" cmpd="sng" algn="ctr">
                      <a:solidFill>
                        <a:schemeClr val="bg1"/>
                      </a:solidFill>
                      <a:prstDash val="solid"/>
                      <a:round/>
                      <a:headEnd type="none" w="med" len="med"/>
                      <a:tailEnd type="none" w="med" len="med"/>
                    </a:lnB>
                  </a:tcPr>
                </a:tc>
                <a:tc>
                  <a:txBody>
                    <a:bodyPr/>
                    <a:lstStyle/>
                    <a:p>
                      <a:r>
                        <a:rPr lang="en-US" altLang="zh-TW" sz="1300" cap="none" spc="0" dirty="0"/>
                        <a:t>Context  (Specialized Assets) </a:t>
                      </a:r>
                      <a:endParaRPr lang="zh-TW" altLang="en-US" sz="1300" b="1" i="0" cap="none" spc="0" dirty="0">
                        <a:solidFill>
                          <a:schemeClr val="bg1"/>
                        </a:solidFill>
                      </a:endParaRPr>
                    </a:p>
                  </a:txBody>
                  <a:tcPr marL="54887" marR="78410" marT="15682" marB="117615" anchor="b">
                    <a:lnB w="12700" cap="flat" cmpd="sng" algn="ctr">
                      <a:solidFill>
                        <a:schemeClr val="bg1"/>
                      </a:solidFill>
                      <a:prstDash val="solid"/>
                      <a:round/>
                      <a:headEnd type="none" w="med" len="med"/>
                      <a:tailEnd type="none" w="med" len="med"/>
                    </a:lnB>
                  </a:tcPr>
                </a:tc>
                <a:tc>
                  <a:txBody>
                    <a:bodyPr/>
                    <a:lstStyle/>
                    <a:p>
                      <a:r>
                        <a:rPr lang="en-US" altLang="zh-TW" sz="1300" cap="none" spc="0" dirty="0"/>
                        <a:t>Potential Opportunistic Behaviors </a:t>
                      </a:r>
                      <a:endParaRPr lang="en-US" altLang="zh-TW" sz="1300" b="1" i="0" cap="none" spc="0" dirty="0">
                        <a:solidFill>
                          <a:schemeClr val="bg1"/>
                        </a:solidFill>
                      </a:endParaRPr>
                    </a:p>
                  </a:txBody>
                  <a:tcPr marL="54887" marR="78410" marT="15682" marB="117615" anchor="b">
                    <a:lnB w="12700" cap="flat" cmpd="sng" algn="ctr">
                      <a:solidFill>
                        <a:schemeClr val="bg1"/>
                      </a:solidFill>
                      <a:prstDash val="solid"/>
                      <a:round/>
                      <a:headEnd type="none" w="med" len="med"/>
                      <a:tailEnd type="none" w="med" len="med"/>
                    </a:lnB>
                  </a:tcPr>
                </a:tc>
                <a:tc>
                  <a:txBody>
                    <a:bodyPr/>
                    <a:lstStyle/>
                    <a:p>
                      <a:r>
                        <a:rPr lang="en-US" altLang="zh-TW" sz="1300" cap="none" spc="0" dirty="0"/>
                        <a:t>Solution </a:t>
                      </a:r>
                      <a:endParaRPr lang="en-US" altLang="zh-TW" sz="1300" b="1" i="0" cap="none" spc="0" dirty="0">
                        <a:solidFill>
                          <a:schemeClr val="bg1"/>
                        </a:solidFill>
                      </a:endParaRPr>
                    </a:p>
                  </a:txBody>
                  <a:tcPr marL="54887" marR="78410" marT="15682" marB="117615" anchor="b">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2602793"/>
                  </a:ext>
                </a:extLst>
              </a:tr>
              <a:tr h="2549015">
                <a:tc>
                  <a:txBody>
                    <a:bodyPr/>
                    <a:lstStyle/>
                    <a:p>
                      <a:r>
                        <a:rPr lang="en-US" altLang="zh-TW" sz="1300" b="1" u="none" strike="noStrike" kern="1200" cap="none" spc="0" baseline="0" dirty="0"/>
                        <a:t>Automobile Manufacturing </a:t>
                      </a:r>
                      <a:endParaRPr lang="zh-TW" altLang="en-US" sz="1300" b="1" cap="none" spc="0" dirty="0">
                        <a:solidFill>
                          <a:schemeClr val="bg1"/>
                        </a:solidFill>
                      </a:endParaRPr>
                    </a:p>
                  </a:txBody>
                  <a:tcPr marL="54887" marR="78410" marT="15682" marB="117615">
                    <a:lnT w="12700" cap="flat" cmpd="sng" algn="ctr">
                      <a:solidFill>
                        <a:schemeClr val="bg1"/>
                      </a:solidFill>
                      <a:prstDash val="solid"/>
                      <a:round/>
                      <a:headEnd type="none" w="med" len="med"/>
                      <a:tailEnd type="none" w="med" len="med"/>
                    </a:lnT>
                  </a:tcPr>
                </a:tc>
                <a:tc>
                  <a:txBody>
                    <a:bodyPr/>
                    <a:lstStyle/>
                    <a:p>
                      <a:r>
                        <a:rPr lang="en-US" altLang="zh-TW" sz="1300" cap="none" spc="0" dirty="0"/>
                        <a:t>GM-Fisher Body</a:t>
                      </a:r>
                    </a:p>
                    <a:p>
                      <a:pPr marL="342900" indent="-342900">
                        <a:buAutoNum type="arabicPeriod"/>
                      </a:pPr>
                      <a:r>
                        <a:rPr lang="en-US" altLang="ko-KR" sz="1300" cap="none" spc="0" dirty="0"/>
                        <a:t>A ten-year contract: GE agreed to buy all its closed metal bodies from Fisher at </a:t>
                      </a:r>
                      <a:r>
                        <a:rPr lang="en-US" altLang="zh-TW" sz="1300" u="none" strike="noStrike" kern="1200" cap="none" spc="0" baseline="0" dirty="0"/>
                        <a:t>a price set on a cost plus 17.6 per cent basis</a:t>
                      </a:r>
                      <a:r>
                        <a:rPr lang="en-US" altLang="ko-KR" sz="1300" cap="none" spc="0" dirty="0"/>
                        <a:t>)</a:t>
                      </a:r>
                    </a:p>
                    <a:p>
                      <a:pPr marL="342900" indent="-342900">
                        <a:buAutoNum type="arabicPeriod"/>
                      </a:pPr>
                      <a:r>
                        <a:rPr lang="en-US" altLang="ko-KR" sz="1300" cap="none" spc="0" dirty="0"/>
                        <a:t>Unexpected soar in demand for closed metal bodies </a:t>
                      </a:r>
                      <a:r>
                        <a:rPr lang="en-US" altLang="ko-KR" sz="1300" cap="none" spc="0" dirty="0">
                          <a:sym typeface="Wingdings" panose="05000000000000000000" pitchFamily="2" charset="2"/>
                        </a:rPr>
                        <a:t> </a:t>
                      </a:r>
                      <a:r>
                        <a:rPr lang="en-US" altLang="zh-TW" sz="1300" u="none" strike="noStrike" kern="1200" cap="none" spc="0" baseline="0" dirty="0"/>
                        <a:t>GE was very unhappy with the high price</a:t>
                      </a:r>
                    </a:p>
                    <a:p>
                      <a:pPr marL="342900" indent="-342900">
                        <a:buAutoNum type="arabicPeriod"/>
                      </a:pPr>
                      <a:r>
                        <a:rPr lang="en-US" altLang="zh-TW" sz="1300" u="none" strike="noStrike" kern="1200" cap="none" spc="0" baseline="0" dirty="0"/>
                        <a:t>Fisher Body refused to locate their body plants adjacent to GE</a:t>
                      </a:r>
                      <a:endParaRPr lang="en-US" altLang="zh-TW" sz="1300" b="0" i="0" u="none" strike="noStrike" kern="1200" cap="none" spc="0" baseline="0" dirty="0">
                        <a:solidFill>
                          <a:schemeClr val="bg1"/>
                        </a:solidFill>
                        <a:latin typeface="+mn-lt"/>
                        <a:ea typeface="+mn-ea"/>
                        <a:cs typeface="+mn-cs"/>
                      </a:endParaRPr>
                    </a:p>
                  </a:txBody>
                  <a:tcPr marL="54887" marR="78410" marT="15682" marB="117615">
                    <a:lnT w="12700" cap="flat" cmpd="sng" algn="ctr">
                      <a:solidFill>
                        <a:schemeClr val="bg1"/>
                      </a:solidFill>
                      <a:prstDash val="solid"/>
                      <a:round/>
                      <a:headEnd type="none" w="med" len="med"/>
                      <a:tailEnd type="none" w="med" len="med"/>
                    </a:lnT>
                  </a:tcPr>
                </a:tc>
                <a:tc>
                  <a:txBody>
                    <a:bodyPr/>
                    <a:lstStyle/>
                    <a:p>
                      <a:r>
                        <a:rPr lang="en-US" altLang="zh-TW" sz="1300" b="1" cap="none" spc="0" dirty="0"/>
                        <a:t>Fisher Body </a:t>
                      </a:r>
                    </a:p>
                    <a:p>
                      <a:r>
                        <a:rPr lang="en-US" altLang="zh-TW" sz="1300" u="none" strike="noStrike" kern="1200" cap="none" spc="0" baseline="0" dirty="0"/>
                        <a:t>Demanded a monopoly price for the bodies</a:t>
                      </a:r>
                    </a:p>
                    <a:p>
                      <a:endParaRPr lang="en-US" altLang="zh-TW" sz="1300" u="none" strike="noStrike" kern="1200" cap="none" spc="0" baseline="0" dirty="0"/>
                    </a:p>
                    <a:p>
                      <a:r>
                        <a:rPr lang="en-US" altLang="zh-TW" sz="1300" cap="none" spc="0" dirty="0"/>
                        <a:t>Refused to adjust the price and relocate to places close to GE </a:t>
                      </a:r>
                      <a:endParaRPr lang="zh-TW" altLang="en-US" sz="1300" cap="none" spc="0" dirty="0">
                        <a:solidFill>
                          <a:schemeClr val="bg1"/>
                        </a:solidFill>
                      </a:endParaRPr>
                    </a:p>
                    <a:p>
                      <a:endParaRPr lang="en-US" altLang="zh-TW" sz="1300" b="1" cap="none" spc="0" dirty="0"/>
                    </a:p>
                    <a:p>
                      <a:endParaRPr lang="zh-TW" altLang="en-US" sz="1300" cap="none" spc="0" dirty="0">
                        <a:solidFill>
                          <a:schemeClr val="bg1"/>
                        </a:solidFill>
                      </a:endParaRPr>
                    </a:p>
                  </a:txBody>
                  <a:tcPr marL="54887" marR="78410" marT="15682" marB="117615">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300" cap="none" spc="0" dirty="0"/>
                        <a:t>Vertical integration:</a:t>
                      </a:r>
                    </a:p>
                    <a:p>
                      <a:r>
                        <a:rPr lang="en-US" altLang="zh-TW" sz="1300" cap="none" spc="0" dirty="0">
                          <a:solidFill>
                            <a:schemeClr val="tx1"/>
                          </a:solidFill>
                        </a:rPr>
                        <a:t>GM-Fisher merged </a:t>
                      </a:r>
                      <a:endParaRPr lang="zh-TW" altLang="en-US" sz="1300" cap="none" spc="0" dirty="0">
                        <a:solidFill>
                          <a:schemeClr val="tx1"/>
                        </a:solidFill>
                      </a:endParaRPr>
                    </a:p>
                  </a:txBody>
                  <a:tcPr marL="54887" marR="78410" marT="15682" marB="117615">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06569282"/>
                  </a:ext>
                </a:extLst>
              </a:tr>
              <a:tr h="1494920">
                <a:tc>
                  <a:txBody>
                    <a:bodyPr/>
                    <a:lstStyle/>
                    <a:p>
                      <a:r>
                        <a:rPr lang="en-US" altLang="zh-TW" sz="1300" b="1" u="none" strike="noStrike" kern="1200" cap="none" spc="0" baseline="0" dirty="0"/>
                        <a:t>Petroleum Industry </a:t>
                      </a:r>
                      <a:endParaRPr lang="zh-TW" altLang="en-US" sz="1300" b="1" cap="none" spc="0" dirty="0">
                        <a:solidFill>
                          <a:schemeClr val="bg1"/>
                        </a:solidFill>
                      </a:endParaRPr>
                    </a:p>
                  </a:txBody>
                  <a:tcPr marL="54887" marR="78410" marT="15682" marB="117615"/>
                </a:tc>
                <a:tc>
                  <a:txBody>
                    <a:bodyPr/>
                    <a:lstStyle/>
                    <a:p>
                      <a:r>
                        <a:rPr lang="en-US" altLang="ko-KR" sz="1300" cap="none" spc="0" dirty="0"/>
                        <a:t>Oil refineries and oil-producing properties are specialized to oil pipelines</a:t>
                      </a:r>
                      <a:endParaRPr lang="zh-TW" altLang="en-US" sz="1300" i="0" cap="none" spc="0" dirty="0">
                        <a:solidFill>
                          <a:schemeClr val="bg1"/>
                        </a:solidFill>
                      </a:endParaRPr>
                    </a:p>
                  </a:txBody>
                  <a:tcPr marL="54887" marR="78410" marT="15682" marB="117615"/>
                </a:tc>
                <a:tc>
                  <a:txBody>
                    <a:bodyPr/>
                    <a:lstStyle/>
                    <a:p>
                      <a:r>
                        <a:rPr lang="en-US" altLang="zh-TW" sz="1300" b="1" cap="none" spc="0" dirty="0"/>
                        <a:t>Pipeline owner</a:t>
                      </a:r>
                    </a:p>
                    <a:p>
                      <a:r>
                        <a:rPr lang="en-US" altLang="ko-KR" sz="1300" cap="none" spc="0" dirty="0"/>
                        <a:t>Buys all crude oil at low cost and sell it to refineries at a much higher price</a:t>
                      </a:r>
                      <a:r>
                        <a:rPr lang="en-US" altLang="zh-TW" sz="1300" cap="none" spc="0" dirty="0"/>
                        <a:t> </a:t>
                      </a:r>
                      <a:endParaRPr lang="zh-TW" altLang="en-US" sz="1300" b="0" cap="none" spc="0" dirty="0">
                        <a:solidFill>
                          <a:schemeClr val="bg1"/>
                        </a:solidFill>
                      </a:endParaRPr>
                    </a:p>
                  </a:txBody>
                  <a:tcPr marL="54887" marR="78410" marT="15682" marB="117615"/>
                </a:tc>
                <a:tc>
                  <a:txBody>
                    <a:bodyPr/>
                    <a:lstStyle/>
                    <a:p>
                      <a:r>
                        <a:rPr lang="en-US" altLang="zh-TW" sz="1300" u="none" strike="noStrike" kern="1200" cap="none" spc="0" baseline="0" dirty="0"/>
                        <a:t>Jointly owned company: </a:t>
                      </a:r>
                    </a:p>
                    <a:p>
                      <a:r>
                        <a:rPr lang="en-US" altLang="zh-TW" sz="1300" u="none" strike="noStrike" kern="1200" cap="none" spc="0" baseline="0" dirty="0"/>
                        <a:t>Owns the pipeline with the shares by producers and refiners in the pipeline firms corresponding to the respective shares of oil to be transported</a:t>
                      </a:r>
                      <a:endParaRPr lang="zh-TW" altLang="en-US" sz="1300" b="0" cap="none" spc="0" dirty="0">
                        <a:solidFill>
                          <a:schemeClr val="bg1"/>
                        </a:solidFill>
                      </a:endParaRPr>
                    </a:p>
                  </a:txBody>
                  <a:tcPr marL="54887" marR="78410" marT="15682" marB="117615"/>
                </a:tc>
                <a:extLst>
                  <a:ext uri="{0D108BD9-81ED-4DB2-BD59-A6C34878D82A}">
                    <a16:rowId xmlns:a16="http://schemas.microsoft.com/office/drawing/2014/main" val="2158974350"/>
                  </a:ext>
                </a:extLst>
              </a:tr>
            </a:tbl>
          </a:graphicData>
        </a:graphic>
      </p:graphicFrame>
    </p:spTree>
    <p:extLst>
      <p:ext uri="{BB962C8B-B14F-4D97-AF65-F5344CB8AC3E}">
        <p14:creationId xmlns:p14="http://schemas.microsoft.com/office/powerpoint/2010/main" val="290302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5" name="Straight Connector 16">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6" name="Rectangle 18">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406C8F43-D4A5-4ADA-9B11-C014F913A2BB}"/>
              </a:ext>
            </a:extLst>
          </p:cNvPr>
          <p:cNvSpPr>
            <a:spLocks noGrp="1"/>
          </p:cNvSpPr>
          <p:nvPr>
            <p:ph type="title"/>
          </p:nvPr>
        </p:nvSpPr>
        <p:spPr>
          <a:xfrm>
            <a:off x="0" y="489439"/>
            <a:ext cx="12188824" cy="930447"/>
          </a:xfrm>
        </p:spPr>
        <p:txBody>
          <a:bodyPr vert="horz" lIns="91440" tIns="45720" rIns="91440" bIns="45720" rtlCol="0" anchor="b">
            <a:normAutofit/>
          </a:bodyPr>
          <a:lstStyle/>
          <a:p>
            <a:pPr algn="ctr"/>
            <a:r>
              <a:rPr lang="en-US" altLang="zh-TW" kern="1200" dirty="0">
                <a:solidFill>
                  <a:schemeClr val="bg1"/>
                </a:solidFill>
                <a:latin typeface="+mj-lt"/>
                <a:ea typeface="+mj-ea"/>
                <a:cs typeface="+mj-cs"/>
              </a:rPr>
              <a:t>Some Examples –Cont.</a:t>
            </a:r>
          </a:p>
        </p:txBody>
      </p:sp>
      <p:cxnSp>
        <p:nvCxnSpPr>
          <p:cNvPr id="27" name="Straight Connector 20">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2">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表格 4">
            <a:extLst>
              <a:ext uri="{FF2B5EF4-FFF2-40B4-BE49-F238E27FC236}">
                <a16:creationId xmlns:a16="http://schemas.microsoft.com/office/drawing/2014/main" id="{13031D00-5F45-411A-98D9-6715682AA9FF}"/>
              </a:ext>
            </a:extLst>
          </p:cNvPr>
          <p:cNvGraphicFramePr>
            <a:graphicFrameLocks/>
          </p:cNvGraphicFramePr>
          <p:nvPr>
            <p:extLst>
              <p:ext uri="{D42A27DB-BD31-4B8C-83A1-F6EECF244321}">
                <p14:modId xmlns:p14="http://schemas.microsoft.com/office/powerpoint/2010/main" val="387103116"/>
              </p:ext>
            </p:extLst>
          </p:nvPr>
        </p:nvGraphicFramePr>
        <p:xfrm>
          <a:off x="0" y="2224994"/>
          <a:ext cx="12188823" cy="4633006"/>
        </p:xfrm>
        <a:graphic>
          <a:graphicData uri="http://schemas.openxmlformats.org/drawingml/2006/table">
            <a:tbl>
              <a:tblPr firstRow="1" bandRow="1">
                <a:tableStyleId>{5C22544A-7EE6-4342-B048-85BDC9FD1C3A}</a:tableStyleId>
              </a:tblPr>
              <a:tblGrid>
                <a:gridCol w="1370932">
                  <a:extLst>
                    <a:ext uri="{9D8B030D-6E8A-4147-A177-3AD203B41FA5}">
                      <a16:colId xmlns:a16="http://schemas.microsoft.com/office/drawing/2014/main" val="1308983025"/>
                    </a:ext>
                  </a:extLst>
                </a:gridCol>
                <a:gridCol w="2066915">
                  <a:extLst>
                    <a:ext uri="{9D8B030D-6E8A-4147-A177-3AD203B41FA5}">
                      <a16:colId xmlns:a16="http://schemas.microsoft.com/office/drawing/2014/main" val="481788307"/>
                    </a:ext>
                  </a:extLst>
                </a:gridCol>
                <a:gridCol w="3411325">
                  <a:extLst>
                    <a:ext uri="{9D8B030D-6E8A-4147-A177-3AD203B41FA5}">
                      <a16:colId xmlns:a16="http://schemas.microsoft.com/office/drawing/2014/main" val="2571186699"/>
                    </a:ext>
                  </a:extLst>
                </a:gridCol>
                <a:gridCol w="1454157">
                  <a:extLst>
                    <a:ext uri="{9D8B030D-6E8A-4147-A177-3AD203B41FA5}">
                      <a16:colId xmlns:a16="http://schemas.microsoft.com/office/drawing/2014/main" val="275732807"/>
                    </a:ext>
                  </a:extLst>
                </a:gridCol>
                <a:gridCol w="1417575">
                  <a:extLst>
                    <a:ext uri="{9D8B030D-6E8A-4147-A177-3AD203B41FA5}">
                      <a16:colId xmlns:a16="http://schemas.microsoft.com/office/drawing/2014/main" val="3686867593"/>
                    </a:ext>
                  </a:extLst>
                </a:gridCol>
                <a:gridCol w="2467919">
                  <a:extLst>
                    <a:ext uri="{9D8B030D-6E8A-4147-A177-3AD203B41FA5}">
                      <a16:colId xmlns:a16="http://schemas.microsoft.com/office/drawing/2014/main" val="2973428322"/>
                    </a:ext>
                  </a:extLst>
                </a:gridCol>
              </a:tblGrid>
              <a:tr h="330835">
                <a:tc rowSpan="2">
                  <a:txBody>
                    <a:bodyPr/>
                    <a:lstStyle/>
                    <a:p>
                      <a:r>
                        <a:rPr lang="en-US" altLang="zh-TW" sz="1300" i="0" u="none" dirty="0"/>
                        <a:t>Examples </a:t>
                      </a:r>
                      <a:endParaRPr lang="zh-TW" altLang="en-US" sz="1300" i="0" u="none" dirty="0"/>
                    </a:p>
                  </a:txBody>
                  <a:tcPr marL="67423" marR="67423" marT="33712" marB="33712">
                    <a:lnB w="12700" cap="flat" cmpd="sng" algn="ctr">
                      <a:solidFill>
                        <a:schemeClr val="bg1"/>
                      </a:solidFill>
                      <a:prstDash val="solid"/>
                      <a:round/>
                      <a:headEnd type="none" w="med" len="med"/>
                      <a:tailEnd type="none" w="med" len="med"/>
                    </a:lnB>
                  </a:tcPr>
                </a:tc>
                <a:tc rowSpan="2">
                  <a:txBody>
                    <a:bodyPr/>
                    <a:lstStyle/>
                    <a:p>
                      <a:r>
                        <a:rPr lang="en-US" altLang="zh-TW" sz="1300" i="0" dirty="0"/>
                        <a:t>Context </a:t>
                      </a:r>
                    </a:p>
                    <a:p>
                      <a:r>
                        <a:rPr lang="en-US" altLang="zh-TW" sz="1300" i="0" dirty="0"/>
                        <a:t>(Specialized Assets) </a:t>
                      </a:r>
                      <a:endParaRPr lang="zh-TW" altLang="en-US" sz="1300" i="0" dirty="0"/>
                    </a:p>
                  </a:txBody>
                  <a:tcPr marL="67423" marR="67423" marT="33712" marB="33712">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3">
                  <a:txBody>
                    <a:bodyPr/>
                    <a:lstStyle/>
                    <a:p>
                      <a:r>
                        <a:rPr lang="en-US" altLang="zh-TW" sz="1300" i="0" dirty="0"/>
                        <a:t>Potential Opportunistic Behaviors </a:t>
                      </a:r>
                    </a:p>
                  </a:txBody>
                  <a:tcPr marL="67423" marR="67423" marT="33712" marB="33712">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zh-TW" altLang="en-US" dirty="0"/>
                    </a:p>
                  </a:txBody>
                  <a:tcPr>
                    <a:lnB w="12700" cap="flat" cmpd="sng" algn="ctr">
                      <a:solidFill>
                        <a:schemeClr val="tx1"/>
                      </a:solidFill>
                      <a:prstDash val="solid"/>
                      <a:round/>
                      <a:headEnd type="none" w="med" len="med"/>
                      <a:tailEnd type="none" w="med" len="med"/>
                    </a:lnB>
                  </a:tcPr>
                </a:tc>
                <a:tc hMerge="1">
                  <a:txBody>
                    <a:bodyPr/>
                    <a:lstStyle/>
                    <a:p>
                      <a:endParaRPr lang="zh-TW" altLang="en-US"/>
                    </a:p>
                  </a:txBody>
                  <a:tcPr/>
                </a:tc>
                <a:tc rowSpan="2">
                  <a:txBody>
                    <a:bodyPr/>
                    <a:lstStyle/>
                    <a:p>
                      <a:r>
                        <a:rPr lang="en-US" altLang="zh-TW" sz="1300" i="0" dirty="0"/>
                        <a:t>Solution </a:t>
                      </a:r>
                    </a:p>
                  </a:txBody>
                  <a:tcPr marL="67423" marR="67423" marT="33712" marB="33712">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2602793"/>
                  </a:ext>
                </a:extLst>
              </a:tr>
              <a:tr h="330835">
                <a:tc vMerge="1">
                  <a:txBody>
                    <a:bodyPr/>
                    <a:lstStyle/>
                    <a:p>
                      <a:endParaRPr lang="zh-TW" altLang="en-US"/>
                    </a:p>
                  </a:txBody>
                  <a:tcPr/>
                </a:tc>
                <a:tc vMerge="1">
                  <a:txBody>
                    <a:bodyPr/>
                    <a:lstStyle/>
                    <a:p>
                      <a:endParaRPr lang="zh-TW" altLang="en-US"/>
                    </a:p>
                  </a:txBody>
                  <a:tcPr/>
                </a:tc>
                <a:tc>
                  <a:txBody>
                    <a:bodyPr/>
                    <a:lstStyle/>
                    <a:p>
                      <a:r>
                        <a:rPr lang="en-US" altLang="zh-TW" sz="1300" dirty="0">
                          <a:solidFill>
                            <a:schemeClr val="bg1"/>
                          </a:solidFill>
                        </a:rPr>
                        <a:t>A</a:t>
                      </a:r>
                      <a:endParaRPr lang="zh-TW" altLang="en-US" sz="1300" dirty="0">
                        <a:solidFill>
                          <a:schemeClr val="bg1"/>
                        </a:solidFill>
                      </a:endParaRPr>
                    </a:p>
                  </a:txBody>
                  <a:tcPr marL="67423" marR="67423" marT="33712" marB="33712">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r>
                        <a:rPr lang="en-US" altLang="zh-TW" sz="1300" dirty="0">
                          <a:solidFill>
                            <a:schemeClr val="bg1"/>
                          </a:solidFill>
                        </a:rPr>
                        <a:t>B</a:t>
                      </a:r>
                      <a:endParaRPr lang="zh-TW" altLang="en-US" sz="1300" dirty="0">
                        <a:solidFill>
                          <a:schemeClr val="bg1"/>
                        </a:solidFill>
                      </a:endParaRPr>
                    </a:p>
                  </a:txBody>
                  <a:tcPr marL="67423" marR="67423" marT="33712" marB="33712">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r>
                        <a:rPr lang="en-US" altLang="zh-TW" sz="1300" dirty="0">
                          <a:solidFill>
                            <a:schemeClr val="bg1"/>
                          </a:solidFill>
                        </a:rPr>
                        <a:t>C</a:t>
                      </a:r>
                      <a:endParaRPr lang="zh-TW" altLang="en-US" sz="1300" dirty="0">
                        <a:solidFill>
                          <a:schemeClr val="bg1"/>
                        </a:solidFill>
                      </a:endParaRPr>
                    </a:p>
                  </a:txBody>
                  <a:tcPr marL="67423" marR="67423" marT="33712" marB="337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vMerge="1">
                  <a:txBody>
                    <a:bodyPr/>
                    <a:lstStyle/>
                    <a:p>
                      <a:endParaRPr lang="zh-TW" altLang="en-US" dirty="0">
                        <a:solidFill>
                          <a:schemeClr val="bg1"/>
                        </a:solidFill>
                      </a:endParaRPr>
                    </a:p>
                  </a:txBody>
                  <a:tcP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1323903572"/>
                  </a:ext>
                </a:extLst>
              </a:tr>
              <a:tr h="2198259">
                <a:tc>
                  <a:txBody>
                    <a:bodyPr/>
                    <a:lstStyle/>
                    <a:p>
                      <a:r>
                        <a:rPr lang="en-US" altLang="zh-TW" sz="1300" b="1" i="0" u="none" strike="noStrike" kern="1200" baseline="0" dirty="0">
                          <a:solidFill>
                            <a:schemeClr val="dk1"/>
                          </a:solidFill>
                          <a:latin typeface="+mn-lt"/>
                          <a:ea typeface="+mn-ea"/>
                          <a:cs typeface="+mn-cs"/>
                        </a:rPr>
                        <a:t>Agricultural Industry</a:t>
                      </a:r>
                    </a:p>
                    <a:p>
                      <a:endParaRPr lang="en-US" altLang="zh-TW" sz="1300" b="1" i="0" u="none" strike="noStrike" kern="1200" baseline="0" dirty="0">
                        <a:solidFill>
                          <a:schemeClr val="dk1"/>
                        </a:solidFill>
                        <a:latin typeface="+mn-lt"/>
                        <a:ea typeface="+mn-ea"/>
                        <a:cs typeface="+mn-cs"/>
                      </a:endParaRPr>
                    </a:p>
                    <a:p>
                      <a:r>
                        <a:rPr lang="en-US" altLang="zh-TW" sz="1300" b="0" i="0" u="none" strike="noStrike" kern="1200" baseline="0" dirty="0">
                          <a:solidFill>
                            <a:srgbClr val="00B050"/>
                          </a:solidFill>
                          <a:latin typeface="+mn-lt"/>
                          <a:ea typeface="+mn-ea"/>
                          <a:cs typeface="+mn-cs"/>
                        </a:rPr>
                        <a:t>. </a:t>
                      </a:r>
                      <a:endParaRPr lang="zh-TW" altLang="en-US" sz="1300" b="0" dirty="0">
                        <a:solidFill>
                          <a:srgbClr val="00B050"/>
                        </a:solidFill>
                      </a:endParaRPr>
                    </a:p>
                  </a:txBody>
                  <a:tcPr marL="67423" marR="67423" marT="33712" marB="33712">
                    <a:lnT w="12700" cap="flat" cmpd="sng" algn="ctr">
                      <a:solidFill>
                        <a:schemeClr val="bg1"/>
                      </a:solidFill>
                      <a:prstDash val="solid"/>
                      <a:round/>
                      <a:headEnd type="none" w="med" len="med"/>
                      <a:tailEnd type="none" w="med" len="med"/>
                    </a:lnT>
                  </a:tcPr>
                </a:tc>
                <a:tc>
                  <a:txBody>
                    <a:bodyPr/>
                    <a:lstStyle/>
                    <a:p>
                      <a:r>
                        <a:rPr lang="en-US" altLang="zh-TW" sz="1300" b="0" i="0" u="none" strike="noStrike" kern="1200" baseline="0" dirty="0">
                          <a:solidFill>
                            <a:schemeClr val="tx1"/>
                          </a:solidFill>
                          <a:latin typeface="+mn-lt"/>
                          <a:ea typeface="+mn-ea"/>
                          <a:cs typeface="+mn-cs"/>
                        </a:rPr>
                        <a:t>Peach orchard: Laborers pick ripened peaches</a:t>
                      </a:r>
                    </a:p>
                    <a:p>
                      <a:endParaRPr lang="en-US" altLang="zh-TW" sz="1300" b="0" i="0" u="none" strike="noStrike" kern="1200" baseline="0" dirty="0">
                        <a:solidFill>
                          <a:schemeClr val="tx1"/>
                        </a:solidFill>
                        <a:latin typeface="+mn-lt"/>
                        <a:ea typeface="+mn-ea"/>
                        <a:cs typeface="+mn-cs"/>
                      </a:endParaRPr>
                    </a:p>
                    <a:p>
                      <a:r>
                        <a:rPr lang="en-US" altLang="zh-TW" sz="1300" b="1" i="0" u="none" strike="noStrike" kern="1200" baseline="0" dirty="0">
                          <a:solidFill>
                            <a:srgbClr val="0000FF"/>
                          </a:solidFill>
                          <a:latin typeface="+mn-lt"/>
                          <a:ea typeface="+mn-ea"/>
                          <a:cs typeface="+mn-cs"/>
                        </a:rPr>
                        <a:t>* Specific Human Capital:</a:t>
                      </a:r>
                    </a:p>
                    <a:p>
                      <a:r>
                        <a:rPr lang="en-US" altLang="zh-TW" sz="1300" b="0" i="0" u="none" strike="noStrike" kern="1200" baseline="0" dirty="0">
                          <a:solidFill>
                            <a:srgbClr val="0000FF"/>
                          </a:solidFill>
                          <a:latin typeface="+mn-lt"/>
                          <a:ea typeface="+mn-ea"/>
                          <a:cs typeface="+mn-cs"/>
                        </a:rPr>
                        <a:t>Law prohibiting slavery </a:t>
                      </a:r>
                      <a:r>
                        <a:rPr lang="en-US" altLang="zh-TW" sz="1300" b="0" i="0" u="none" strike="noStrike" kern="1200" baseline="0" dirty="0">
                          <a:solidFill>
                            <a:srgbClr val="0000FF"/>
                          </a:solidFill>
                          <a:latin typeface="+mn-lt"/>
                          <a:ea typeface="+mn-ea"/>
                          <a:cs typeface="+mn-cs"/>
                          <a:sym typeface="Wingdings" panose="05000000000000000000" pitchFamily="2" charset="2"/>
                        </a:rPr>
                        <a:t> </a:t>
                      </a:r>
                      <a:r>
                        <a:rPr lang="en-US" altLang="zh-TW" sz="1300" b="0" i="0" u="none" strike="noStrike" kern="1200" baseline="0" dirty="0">
                          <a:solidFill>
                            <a:srgbClr val="0000FF"/>
                          </a:solidFill>
                          <a:latin typeface="+mn-lt"/>
                          <a:ea typeface="+mn-ea"/>
                          <a:cs typeface="+mn-cs"/>
                        </a:rPr>
                        <a:t>explicit or implicit </a:t>
                      </a:r>
                      <a:r>
                        <a:rPr lang="en-US" altLang="zh-TW" sz="1300" b="1" i="0" u="none" strike="noStrike" kern="1200" baseline="0" dirty="0">
                          <a:solidFill>
                            <a:srgbClr val="0000FF"/>
                          </a:solidFill>
                          <a:latin typeface="+mn-lt"/>
                          <a:ea typeface="+mn-ea"/>
                          <a:cs typeface="+mn-cs"/>
                        </a:rPr>
                        <a:t>contract</a:t>
                      </a:r>
                      <a:r>
                        <a:rPr lang="en-US" altLang="zh-TW" sz="1300" b="0" i="0" u="none" strike="noStrike" kern="1200" baseline="0" dirty="0">
                          <a:solidFill>
                            <a:srgbClr val="0000FF"/>
                          </a:solidFill>
                          <a:latin typeface="+mn-lt"/>
                          <a:ea typeface="+mn-ea"/>
                          <a:cs typeface="+mn-cs"/>
                        </a:rPr>
                        <a:t> rather than vertical integration</a:t>
                      </a:r>
                      <a:endParaRPr lang="en-US" altLang="zh-TW" sz="1300" b="1" i="0" u="none" strike="noStrike" kern="1200" baseline="0" dirty="0">
                        <a:solidFill>
                          <a:srgbClr val="0000FF"/>
                        </a:solidFill>
                        <a:latin typeface="+mn-lt"/>
                        <a:ea typeface="+mn-ea"/>
                        <a:cs typeface="+mn-cs"/>
                      </a:endParaRPr>
                    </a:p>
                  </a:txBody>
                  <a:tcPr marL="67423" marR="67423" marT="33712" marB="33712">
                    <a:lnT w="12700" cap="flat" cmpd="sng" algn="ctr">
                      <a:solidFill>
                        <a:schemeClr val="bg1"/>
                      </a:solidFill>
                      <a:prstDash val="solid"/>
                      <a:round/>
                      <a:headEnd type="none" w="med" len="med"/>
                      <a:tailEnd type="none" w="med" len="med"/>
                    </a:lnT>
                  </a:tcPr>
                </a:tc>
                <a:tc>
                  <a:txBody>
                    <a:bodyPr/>
                    <a:lstStyle/>
                    <a:p>
                      <a:r>
                        <a:rPr lang="en-US" altLang="zh-TW" sz="1300" b="1" dirty="0"/>
                        <a:t>Labor Union </a:t>
                      </a:r>
                    </a:p>
                    <a:p>
                      <a:r>
                        <a:rPr lang="en-US" altLang="zh-TW" sz="1300" dirty="0"/>
                        <a:t>Laborer becomes a member of labor union and refuses to pick peaches unless get paid more.</a:t>
                      </a:r>
                    </a:p>
                    <a:p>
                      <a:endParaRPr lang="en-US" altLang="zh-TW" sz="1300" dirty="0"/>
                    </a:p>
                    <a:p>
                      <a:r>
                        <a:rPr lang="en-US" altLang="zh-TW" sz="1300" dirty="0"/>
                        <a:t>Labor Union has the ability to exclude other laborers to extract monopoly and quasi rents</a:t>
                      </a:r>
                    </a:p>
                  </a:txBody>
                  <a:tcPr marL="67423" marR="67423" marT="33712" marB="33712"/>
                </a:tc>
                <a:tc>
                  <a:txBody>
                    <a:bodyPr/>
                    <a:lstStyle/>
                    <a:p>
                      <a:r>
                        <a:rPr lang="en-US" altLang="zh-TW" sz="1300" b="1" dirty="0"/>
                        <a:t>Firm</a:t>
                      </a:r>
                    </a:p>
                    <a:p>
                      <a:r>
                        <a:rPr lang="en-US" altLang="zh-TW" sz="1300" b="0" i="0" u="none" strike="noStrike" kern="1200" baseline="0" dirty="0">
                          <a:solidFill>
                            <a:schemeClr val="dk1"/>
                          </a:solidFill>
                          <a:latin typeface="+mn-lt"/>
                          <a:ea typeface="+mn-ea"/>
                          <a:cs typeface="+mn-cs"/>
                        </a:rPr>
                        <a:t>Cheat in the last period: transient employee</a:t>
                      </a:r>
                    </a:p>
                    <a:p>
                      <a:endParaRPr lang="en-US" altLang="zh-TW" sz="1300" b="0" i="0" u="none" strike="noStrike" kern="1200" baseline="0" dirty="0">
                        <a:solidFill>
                          <a:schemeClr val="dk1"/>
                        </a:solidFill>
                        <a:latin typeface="+mn-lt"/>
                        <a:ea typeface="+mn-ea"/>
                        <a:cs typeface="+mn-cs"/>
                      </a:endParaRPr>
                    </a:p>
                  </a:txBody>
                  <a:tcPr marL="67423" marR="67423" marT="33712" marB="33712">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r>
                        <a:rPr lang="en-US" altLang="zh-TW" sz="1300" b="1" i="0" u="none" strike="noStrike" kern="1200" baseline="0" dirty="0">
                          <a:solidFill>
                            <a:schemeClr val="dk1"/>
                          </a:solidFill>
                          <a:latin typeface="+mn-lt"/>
                          <a:ea typeface="+mn-ea"/>
                          <a:cs typeface="+mn-cs"/>
                        </a:rPr>
                        <a:t>Employee</a:t>
                      </a:r>
                    </a:p>
                    <a:p>
                      <a:r>
                        <a:rPr lang="en-US" altLang="zh-TW" sz="1300" b="0" i="0" u="none" strike="noStrike" kern="1200" baseline="0" dirty="0">
                          <a:solidFill>
                            <a:schemeClr val="dk1"/>
                          </a:solidFill>
                          <a:latin typeface="+mn-lt"/>
                          <a:ea typeface="+mn-ea"/>
                          <a:cs typeface="+mn-cs"/>
                        </a:rPr>
                        <a:t>The employee threatens to quit after the firm makes the specific investment unless the wage rate is readjusted upward </a:t>
                      </a:r>
                    </a:p>
                  </a:txBody>
                  <a:tcPr marL="67423" marR="67423" marT="33712" marB="33712">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indent="0">
                        <a:buNone/>
                      </a:pPr>
                      <a:r>
                        <a:rPr lang="en-US" altLang="zh-TW" sz="1300" b="0" i="0" u="none" strike="noStrike" kern="1200" baseline="0" dirty="0">
                          <a:solidFill>
                            <a:schemeClr val="tx1"/>
                          </a:solidFill>
                          <a:latin typeface="+mn-lt"/>
                          <a:ea typeface="+mn-ea"/>
                          <a:cs typeface="+mn-cs"/>
                        </a:rPr>
                        <a:t>A. Farmers use implicit contract: Brand-name capital of the union </a:t>
                      </a:r>
                    </a:p>
                    <a:p>
                      <a:pPr marL="0" indent="0">
                        <a:buNone/>
                      </a:pPr>
                      <a:r>
                        <a:rPr lang="en-US" altLang="zh-TW" sz="1300" b="0" i="0" u="none" strike="noStrike" kern="1200" baseline="0" dirty="0">
                          <a:solidFill>
                            <a:schemeClr val="tx1"/>
                          </a:solidFill>
                          <a:latin typeface="+mn-lt"/>
                          <a:ea typeface="+mn-ea"/>
                          <a:cs typeface="+mn-cs"/>
                        </a:rPr>
                        <a:t>(to increase the cost to the union of opportunistic behavior)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300" b="0" i="0" u="none" strike="noStrike" kern="1200" baseline="0" dirty="0">
                          <a:solidFill>
                            <a:schemeClr val="dk1"/>
                          </a:solidFill>
                          <a:latin typeface="+mn-lt"/>
                          <a:ea typeface="+mn-ea"/>
                          <a:cs typeface="+mn-cs"/>
                        </a:rPr>
                        <a:t>B. Union can employ long-term contract and even strike threat to punish a firm that violates the contract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300" b="0" i="0" u="none" strike="noStrike" kern="1200" baseline="0" dirty="0">
                          <a:solidFill>
                            <a:schemeClr val="dk1"/>
                          </a:solidFill>
                          <a:latin typeface="+mn-lt"/>
                          <a:ea typeface="+mn-ea"/>
                          <a:cs typeface="+mn-cs"/>
                        </a:rPr>
                        <a:t>C. Union can withhold employees’ pension rights </a:t>
                      </a:r>
                      <a:endParaRPr lang="en-US" altLang="zh-TW" sz="1300" b="0" dirty="0"/>
                    </a:p>
                  </a:txBody>
                  <a:tcPr marL="67423" marR="67423" marT="33712" marB="33712">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24849059"/>
                  </a:ext>
                </a:extLst>
              </a:tr>
              <a:tr h="1773077">
                <a:tc>
                  <a:txBody>
                    <a:bodyPr/>
                    <a:lstStyle/>
                    <a:p>
                      <a:r>
                        <a:rPr lang="en-US" altLang="zh-TW" sz="1300" b="1" i="0" u="none" strike="noStrike" kern="1200" baseline="0">
                          <a:solidFill>
                            <a:schemeClr val="dk1"/>
                          </a:solidFill>
                          <a:latin typeface="+mn-lt"/>
                          <a:ea typeface="+mn-ea"/>
                          <a:cs typeface="+mn-cs"/>
                        </a:rPr>
                        <a:t>Leasing Inputs and Ownership of the Firm </a:t>
                      </a:r>
                      <a:endParaRPr lang="zh-TW" altLang="en-US" sz="1300"/>
                    </a:p>
                  </a:txBody>
                  <a:tcPr marL="67423" marR="67423" marT="33712" marB="33712"/>
                </a:tc>
                <a:tc>
                  <a:txBody>
                    <a:bodyPr/>
                    <a:lstStyle/>
                    <a:p>
                      <a:r>
                        <a:rPr lang="en-US" altLang="zh-TW" sz="1300" b="0" i="0" u="none" strike="noStrike" kern="1200" baseline="0" dirty="0">
                          <a:solidFill>
                            <a:schemeClr val="dk1"/>
                          </a:solidFill>
                          <a:latin typeface="+mn-lt"/>
                          <a:ea typeface="+mn-ea"/>
                          <a:cs typeface="+mn-cs"/>
                        </a:rPr>
                        <a:t>Transportation: American steam locomotives were highly specialized </a:t>
                      </a:r>
                    </a:p>
                    <a:p>
                      <a:endParaRPr lang="en-US" altLang="zh-TW" sz="1300" b="0" i="0" u="none" strike="noStrike" kern="1200" baseline="0" dirty="0">
                        <a:solidFill>
                          <a:schemeClr val="tx1"/>
                        </a:solidFill>
                        <a:latin typeface="+mn-lt"/>
                        <a:ea typeface="+mn-ea"/>
                        <a:cs typeface="+mn-cs"/>
                      </a:endParaRPr>
                    </a:p>
                    <a:p>
                      <a:r>
                        <a:rPr lang="en-US" altLang="zh-TW" sz="1300" b="0" i="0" u="none" strike="noStrike" kern="1200" baseline="0" dirty="0">
                          <a:solidFill>
                            <a:schemeClr val="tx1"/>
                          </a:solidFill>
                          <a:latin typeface="+mn-lt"/>
                          <a:ea typeface="+mn-ea"/>
                          <a:cs typeface="+mn-cs"/>
                        </a:rPr>
                        <a:t>Agricultural land for annual crops </a:t>
                      </a:r>
                    </a:p>
                    <a:p>
                      <a:endParaRPr lang="en-US" altLang="zh-TW" sz="1300" b="0" i="0" u="none" strike="noStrike" kern="1200" baseline="0" dirty="0">
                        <a:solidFill>
                          <a:srgbClr val="FF0000"/>
                        </a:solidFill>
                        <a:latin typeface="+mn-lt"/>
                        <a:ea typeface="+mn-ea"/>
                        <a:cs typeface="+mn-cs"/>
                      </a:endParaRPr>
                    </a:p>
                    <a:p>
                      <a:r>
                        <a:rPr lang="en-US" altLang="zh-TW" sz="1300" b="0" i="0" u="none" strike="noStrike" kern="1200" baseline="0" dirty="0">
                          <a:solidFill>
                            <a:schemeClr val="tx1"/>
                          </a:solidFill>
                          <a:latin typeface="+mn-lt"/>
                          <a:ea typeface="+mn-ea"/>
                          <a:cs typeface="+mn-cs"/>
                        </a:rPr>
                        <a:t>Brand name</a:t>
                      </a:r>
                      <a:endParaRPr lang="zh-TW" altLang="en-US" sz="1300" b="0" dirty="0">
                        <a:solidFill>
                          <a:schemeClr val="tx1"/>
                        </a:solidFill>
                      </a:endParaRPr>
                    </a:p>
                  </a:txBody>
                  <a:tcPr marL="67423" marR="67423" marT="33712" marB="33712"/>
                </a:tc>
                <a:tc>
                  <a:txBody>
                    <a:bodyPr/>
                    <a:lstStyle/>
                    <a:p>
                      <a:r>
                        <a:rPr lang="en-US" altLang="zh-TW" sz="1300" b="1" dirty="0"/>
                        <a:t>Land-owner </a:t>
                      </a:r>
                    </a:p>
                    <a:p>
                      <a:r>
                        <a:rPr lang="en-US" altLang="zh-TW" sz="1300" b="0" i="0" u="none" strike="noStrike" kern="1200" baseline="0" dirty="0">
                          <a:solidFill>
                            <a:schemeClr val="dk1"/>
                          </a:solidFill>
                          <a:latin typeface="+mn-lt"/>
                          <a:ea typeface="+mn-ea"/>
                          <a:cs typeface="+mn-cs"/>
                        </a:rPr>
                        <a:t>Credible post-contractual opportunistic threats by the landowner are not possible due to easiness of monitoring contract terms</a:t>
                      </a:r>
                    </a:p>
                    <a:p>
                      <a:r>
                        <a:rPr lang="en-US" altLang="zh-TW" sz="1300" b="1" i="0" u="none" strike="noStrike" kern="1200" baseline="0" dirty="0">
                          <a:solidFill>
                            <a:schemeClr val="dk1"/>
                          </a:solidFill>
                          <a:latin typeface="+mn-lt"/>
                          <a:ea typeface="+mn-ea"/>
                          <a:cs typeface="+mn-cs"/>
                        </a:rPr>
                        <a:t>But if</a:t>
                      </a:r>
                      <a:r>
                        <a:rPr lang="en-US" altLang="zh-TW" sz="1300" b="0" i="0" u="none" strike="noStrike" kern="1200" baseline="0" dirty="0">
                          <a:solidFill>
                            <a:schemeClr val="dk1"/>
                          </a:solidFill>
                          <a:latin typeface="+mn-lt"/>
                          <a:ea typeface="+mn-ea"/>
                          <a:cs typeface="+mn-cs"/>
                        </a:rPr>
                        <a:t>: </a:t>
                      </a:r>
                    </a:p>
                    <a:p>
                      <a:r>
                        <a:rPr lang="en-US" altLang="zh-TW" sz="1300" b="0" i="0" u="none" strike="noStrike" kern="1200" baseline="0" dirty="0">
                          <a:solidFill>
                            <a:schemeClr val="dk1"/>
                          </a:solidFill>
                          <a:latin typeface="+mn-lt"/>
                          <a:ea typeface="+mn-ea"/>
                          <a:cs typeface="+mn-cs"/>
                        </a:rPr>
                        <a:t>Landowner can vary the quality of the land by controlling the irrigation system to the crops or the electricity supply to a building</a:t>
                      </a:r>
                      <a:endParaRPr lang="en-US" altLang="zh-TW" sz="1300" b="0" dirty="0"/>
                    </a:p>
                  </a:txBody>
                  <a:tcPr marL="67423" marR="67423" marT="33712" marB="33712">
                    <a:lnR w="12700" cap="flat" cmpd="sng" algn="ctr">
                      <a:solidFill>
                        <a:schemeClr val="bg1"/>
                      </a:solidFill>
                      <a:prstDash val="solid"/>
                      <a:round/>
                      <a:headEnd type="none" w="med" len="med"/>
                      <a:tailEnd type="none" w="med" len="med"/>
                    </a:lnR>
                  </a:tcPr>
                </a:tc>
                <a:tc>
                  <a:txBody>
                    <a:bodyPr/>
                    <a:lstStyle/>
                    <a:p>
                      <a:r>
                        <a:rPr lang="en-US" altLang="zh-TW" sz="1300" b="1" dirty="0"/>
                        <a:t>Franchisee (renter)</a:t>
                      </a:r>
                    </a:p>
                    <a:p>
                      <a:r>
                        <a:rPr lang="en-US" altLang="zh-TW" sz="1300" dirty="0"/>
                        <a:t>May be less likely to build up goodwill.</a:t>
                      </a:r>
                    </a:p>
                    <a:p>
                      <a:r>
                        <a:rPr lang="en-US" altLang="zh-TW" sz="1300" b="0" i="0" u="none" strike="noStrike" kern="1200" baseline="0" dirty="0">
                          <a:solidFill>
                            <a:schemeClr val="dk1"/>
                          </a:solidFill>
                          <a:latin typeface="+mn-lt"/>
                          <a:ea typeface="+mn-ea"/>
                          <a:cs typeface="+mn-cs"/>
                        </a:rPr>
                        <a:t>May depreciate a valuable rented brand name</a:t>
                      </a:r>
                      <a:endParaRPr lang="zh-TW" altLang="en-US" sz="1300" b="0" dirty="0"/>
                    </a:p>
                  </a:txBody>
                  <a:tcPr marL="67423" marR="67423" marT="33712" marB="337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lang="en-US" altLang="zh-TW" sz="1300" b="1" dirty="0"/>
                        <a:t>Leasing company (franchisor) </a:t>
                      </a:r>
                    </a:p>
                    <a:p>
                      <a:r>
                        <a:rPr lang="en-US" altLang="zh-TW" sz="1300" b="0" i="0" u="none" strike="noStrike" kern="1200" baseline="0" dirty="0">
                          <a:solidFill>
                            <a:schemeClr val="dk1"/>
                          </a:solidFill>
                          <a:latin typeface="+mn-lt"/>
                          <a:ea typeface="+mn-ea"/>
                          <a:cs typeface="+mn-cs"/>
                        </a:rPr>
                        <a:t>Increases the rental fee for the trade name </a:t>
                      </a:r>
                      <a:endParaRPr lang="zh-TW" altLang="en-US" sz="1300" b="0" dirty="0"/>
                    </a:p>
                    <a:p>
                      <a:endParaRPr lang="zh-TW" altLang="en-US" sz="1300" dirty="0"/>
                    </a:p>
                  </a:txBody>
                  <a:tcPr marL="67423" marR="67423" marT="33712" marB="33712">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r>
                        <a:rPr lang="en-US" altLang="zh-TW" sz="1300" dirty="0"/>
                        <a:t>A. Vertical integration </a:t>
                      </a:r>
                    </a:p>
                    <a:p>
                      <a:r>
                        <a:rPr lang="en-US" altLang="zh-TW" sz="1300" dirty="0"/>
                        <a:t>B. </a:t>
                      </a:r>
                      <a:r>
                        <a:rPr lang="en-US" altLang="zh-TW" sz="1300" b="0" i="0" u="none" strike="noStrike" kern="1200" baseline="0" dirty="0">
                          <a:solidFill>
                            <a:schemeClr val="dk1"/>
                          </a:solidFill>
                          <a:latin typeface="+mn-lt"/>
                          <a:ea typeface="+mn-ea"/>
                          <a:cs typeface="+mn-cs"/>
                        </a:rPr>
                        <a:t>Close to vertical integration: direct controls are placed on franchisee behavior </a:t>
                      </a:r>
                      <a:endParaRPr lang="zh-TW" altLang="en-US" sz="1300" b="0" dirty="0"/>
                    </a:p>
                  </a:txBody>
                  <a:tcPr marL="67423" marR="67423" marT="33712" marB="33712"/>
                </a:tc>
                <a:extLst>
                  <a:ext uri="{0D108BD9-81ED-4DB2-BD59-A6C34878D82A}">
                    <a16:rowId xmlns:a16="http://schemas.microsoft.com/office/drawing/2014/main" val="352366217"/>
                  </a:ext>
                </a:extLst>
              </a:tr>
            </a:tbl>
          </a:graphicData>
        </a:graphic>
      </p:graphicFrame>
    </p:spTree>
    <p:extLst>
      <p:ext uri="{BB962C8B-B14F-4D97-AF65-F5344CB8AC3E}">
        <p14:creationId xmlns:p14="http://schemas.microsoft.com/office/powerpoint/2010/main" val="83795381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1349</Words>
  <Application>Microsoft Office PowerPoint</Application>
  <PresentationFormat>Widescreen</PresentationFormat>
  <Paragraphs>154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佈景主題</vt:lpstr>
      <vt:lpstr>Vertical integration, appropriable rents, and the competitive contracting process</vt:lpstr>
      <vt:lpstr>Main Purpose </vt:lpstr>
      <vt:lpstr> Theory Setting </vt:lpstr>
      <vt:lpstr> Quasi rent </vt:lpstr>
      <vt:lpstr>Post-Contractual Opportunism </vt:lpstr>
      <vt:lpstr>PowerPoint Presentation</vt:lpstr>
      <vt:lpstr> Conclusions</vt:lpstr>
      <vt:lpstr>Some Examples </vt:lpstr>
      <vt:lpstr>Some Examples –Cont.</vt:lpstr>
      <vt:lpstr>Some Examples – Cont.</vt:lpstr>
      <vt:lpstr>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integration, appropriable rents, and the competitive contracting process</dc:title>
  <dc:creator>user</dc:creator>
  <cp:lastModifiedBy>Mahoney, Joseph T</cp:lastModifiedBy>
  <cp:revision>49</cp:revision>
  <dcterms:created xsi:type="dcterms:W3CDTF">2021-01-31T19:29:07Z</dcterms:created>
  <dcterms:modified xsi:type="dcterms:W3CDTF">2023-01-24T17:12:18Z</dcterms:modified>
</cp:coreProperties>
</file>